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87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0" r:id="rId10"/>
    <p:sldId id="362" r:id="rId11"/>
    <p:sldId id="363" r:id="rId12"/>
    <p:sldId id="381" r:id="rId13"/>
    <p:sldId id="365" r:id="rId14"/>
    <p:sldId id="383" r:id="rId15"/>
    <p:sldId id="367" r:id="rId16"/>
    <p:sldId id="368" r:id="rId17"/>
    <p:sldId id="392" r:id="rId18"/>
    <p:sldId id="369" r:id="rId19"/>
    <p:sldId id="370" r:id="rId20"/>
    <p:sldId id="371" r:id="rId21"/>
    <p:sldId id="372" r:id="rId22"/>
    <p:sldId id="373" r:id="rId23"/>
    <p:sldId id="374" r:id="rId24"/>
    <p:sldId id="266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375" r:id="rId33"/>
    <p:sldId id="278" r:id="rId34"/>
    <p:sldId id="282" r:id="rId35"/>
    <p:sldId id="283" r:id="rId36"/>
    <p:sldId id="284" r:id="rId37"/>
    <p:sldId id="285" r:id="rId38"/>
    <p:sldId id="286" r:id="rId39"/>
    <p:sldId id="332" r:id="rId40"/>
    <p:sldId id="333" r:id="rId41"/>
    <p:sldId id="334" r:id="rId42"/>
    <p:sldId id="335" r:id="rId43"/>
    <p:sldId id="336" r:id="rId44"/>
    <p:sldId id="337" r:id="rId45"/>
    <p:sldId id="291" r:id="rId46"/>
    <p:sldId id="387" r:id="rId47"/>
    <p:sldId id="294" r:id="rId48"/>
    <p:sldId id="385" r:id="rId49"/>
    <p:sldId id="386" r:id="rId50"/>
    <p:sldId id="295" r:id="rId51"/>
    <p:sldId id="296" r:id="rId52"/>
    <p:sldId id="338" r:id="rId53"/>
    <p:sldId id="339" r:id="rId54"/>
    <p:sldId id="340" r:id="rId55"/>
    <p:sldId id="341" r:id="rId56"/>
    <p:sldId id="342" r:id="rId57"/>
    <p:sldId id="343" r:id="rId58"/>
    <p:sldId id="303" r:id="rId59"/>
    <p:sldId id="349" r:id="rId60"/>
    <p:sldId id="348" r:id="rId61"/>
    <p:sldId id="306" r:id="rId62"/>
    <p:sldId id="308" r:id="rId63"/>
    <p:sldId id="309" r:id="rId64"/>
    <p:sldId id="310" r:id="rId65"/>
    <p:sldId id="376" r:id="rId66"/>
    <p:sldId id="377" r:id="rId67"/>
    <p:sldId id="313" r:id="rId68"/>
    <p:sldId id="314" r:id="rId69"/>
    <p:sldId id="351" r:id="rId70"/>
    <p:sldId id="353" r:id="rId71"/>
    <p:sldId id="354" r:id="rId72"/>
    <p:sldId id="355" r:id="rId73"/>
    <p:sldId id="356" r:id="rId74"/>
    <p:sldId id="357" r:id="rId75"/>
    <p:sldId id="358" r:id="rId76"/>
    <p:sldId id="359" r:id="rId77"/>
    <p:sldId id="360" r:id="rId78"/>
    <p:sldId id="361" r:id="rId79"/>
    <p:sldId id="320" r:id="rId80"/>
    <p:sldId id="321" r:id="rId81"/>
    <p:sldId id="323" r:id="rId82"/>
    <p:sldId id="352" r:id="rId83"/>
    <p:sldId id="330" r:id="rId84"/>
    <p:sldId id="384" r:id="rId85"/>
    <p:sldId id="345" r:id="rId8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699FF"/>
    <a:srgbClr val="99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1014" autoAdjust="0"/>
  </p:normalViewPr>
  <p:slideViewPr>
    <p:cSldViewPr snapToGrid="0">
      <p:cViewPr>
        <p:scale>
          <a:sx n="70" d="100"/>
          <a:sy n="70" d="100"/>
        </p:scale>
        <p:origin x="-1206" y="-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2FECC5-D30D-44A7-8D9B-307AFB27FBC9}" type="doc">
      <dgm:prSet loTypeId="urn:microsoft.com/office/officeart/2005/8/layout/cycle1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D2886DE-E713-4642-A991-F791954348F9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solidFill>
          <a:srgbClr val="00B0F0"/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latin typeface="Cambria" panose="02040503050406030204" pitchFamily="18" charset="0"/>
            </a:rPr>
            <a:t>Pro-activity</a:t>
          </a:r>
        </a:p>
      </dgm:t>
    </dgm:pt>
    <dgm:pt modelId="{FDA25456-1878-46FA-85E8-ED3ABE462008}" type="parTrans" cxnId="{9E31DE00-CBCC-4DB2-BB6E-CF404636137F}">
      <dgm:prSet/>
      <dgm:spPr/>
      <dgm:t>
        <a:bodyPr/>
        <a:lstStyle/>
        <a:p>
          <a:endParaRPr lang="en-US"/>
        </a:p>
      </dgm:t>
    </dgm:pt>
    <dgm:pt modelId="{24985B73-51BE-4053-8B22-6260C68BEFF9}" type="sibTrans" cxnId="{9E31DE00-CBCC-4DB2-BB6E-CF404636137F}">
      <dgm:prSet/>
      <dgm:spPr/>
      <dgm:t>
        <a:bodyPr/>
        <a:lstStyle/>
        <a:p>
          <a:endParaRPr lang="en-US"/>
        </a:p>
      </dgm:t>
    </dgm:pt>
    <dgm:pt modelId="{0B2668F3-54A3-46F6-973D-04EA8CF7E70E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solidFill>
          <a:srgbClr val="00B0F0"/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latin typeface="Cambria" panose="02040503050406030204" pitchFamily="18" charset="0"/>
            </a:rPr>
            <a:t>An</a:t>
          </a:r>
          <a:r>
            <a:rPr lang="en-US" sz="2400" dirty="0">
              <a:solidFill>
                <a:schemeClr val="bg1"/>
              </a:solidFill>
            </a:rPr>
            <a:t> </a:t>
          </a:r>
          <a:r>
            <a:rPr lang="en-US" sz="1800" b="1" dirty="0">
              <a:solidFill>
                <a:schemeClr val="bg1"/>
              </a:solidFill>
              <a:latin typeface="Cambria" panose="02040503050406030204" pitchFamily="18" charset="0"/>
            </a:rPr>
            <a:t>open</a:t>
          </a:r>
          <a:r>
            <a:rPr lang="en-US" sz="2400" dirty="0">
              <a:solidFill>
                <a:schemeClr val="bg1"/>
              </a:solidFill>
            </a:rPr>
            <a:t> </a:t>
          </a:r>
          <a:r>
            <a:rPr lang="en-US" sz="1800" b="1" dirty="0">
              <a:solidFill>
                <a:schemeClr val="bg1"/>
              </a:solidFill>
              <a:latin typeface="Cambria" panose="02040503050406030204" pitchFamily="18" charset="0"/>
            </a:rPr>
            <a:t>mind</a:t>
          </a:r>
        </a:p>
      </dgm:t>
    </dgm:pt>
    <dgm:pt modelId="{E78C4CCF-8B4B-4283-92B8-2F2B2DA3C876}" type="parTrans" cxnId="{7E96B9B0-1F9D-4BCB-BDA4-CBD9EF7158A3}">
      <dgm:prSet/>
      <dgm:spPr/>
      <dgm:t>
        <a:bodyPr/>
        <a:lstStyle/>
        <a:p>
          <a:endParaRPr lang="en-US"/>
        </a:p>
      </dgm:t>
    </dgm:pt>
    <dgm:pt modelId="{3978AC40-EB8E-4CAE-B58E-20AE521E5F93}" type="sibTrans" cxnId="{7E96B9B0-1F9D-4BCB-BDA4-CBD9EF7158A3}">
      <dgm:prSet/>
      <dgm:spPr/>
      <dgm:t>
        <a:bodyPr/>
        <a:lstStyle/>
        <a:p>
          <a:endParaRPr lang="en-US"/>
        </a:p>
      </dgm:t>
    </dgm:pt>
    <dgm:pt modelId="{EE8F8B45-A207-4471-9B2C-0B5E3BD8A0B2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solidFill>
          <a:srgbClr val="00B0F0"/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latin typeface="Cambria" panose="02040503050406030204" pitchFamily="18" charset="0"/>
            </a:rPr>
            <a:t>Passion</a:t>
          </a:r>
        </a:p>
      </dgm:t>
    </dgm:pt>
    <dgm:pt modelId="{6A679599-BA47-48FA-A94B-1A7810181524}" type="parTrans" cxnId="{EDAA1CEB-37ED-4C32-A8F9-FB517C06DB57}">
      <dgm:prSet/>
      <dgm:spPr/>
      <dgm:t>
        <a:bodyPr/>
        <a:lstStyle/>
        <a:p>
          <a:endParaRPr lang="en-US"/>
        </a:p>
      </dgm:t>
    </dgm:pt>
    <dgm:pt modelId="{F9D2D2EF-CEDC-49B6-B2C7-CECC600A5024}" type="sibTrans" cxnId="{EDAA1CEB-37ED-4C32-A8F9-FB517C06DB57}">
      <dgm:prSet/>
      <dgm:spPr/>
      <dgm:t>
        <a:bodyPr/>
        <a:lstStyle/>
        <a:p>
          <a:endParaRPr lang="en-US"/>
        </a:p>
      </dgm:t>
    </dgm:pt>
    <dgm:pt modelId="{11EF9E06-3D03-4EEE-8802-784B59407347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solidFill>
          <a:srgbClr val="00B0F0"/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latin typeface="Cambria" panose="02040503050406030204" pitchFamily="18" charset="0"/>
            </a:rPr>
            <a:t>Positive attitude</a:t>
          </a:r>
        </a:p>
      </dgm:t>
    </dgm:pt>
    <dgm:pt modelId="{5CE03ECB-7242-456D-89AA-7467E98C07BF}" type="parTrans" cxnId="{1D552871-F4CD-4A30-8BE7-33F4995AC8D4}">
      <dgm:prSet/>
      <dgm:spPr/>
      <dgm:t>
        <a:bodyPr/>
        <a:lstStyle/>
        <a:p>
          <a:endParaRPr lang="en-US"/>
        </a:p>
      </dgm:t>
    </dgm:pt>
    <dgm:pt modelId="{008F89E6-6BE0-4582-90FF-66DEAFB2B050}" type="sibTrans" cxnId="{1D552871-F4CD-4A30-8BE7-33F4995AC8D4}">
      <dgm:prSet/>
      <dgm:spPr/>
      <dgm:t>
        <a:bodyPr/>
        <a:lstStyle/>
        <a:p>
          <a:endParaRPr lang="en-US"/>
        </a:p>
      </dgm:t>
    </dgm:pt>
    <dgm:pt modelId="{A4B9175A-0F24-4951-873B-0C2EA9FB3AEF}" type="pres">
      <dgm:prSet presAssocID="{562FECC5-D30D-44A7-8D9B-307AFB27FBC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DA5F3BB-E1BF-425C-9BE4-1A7E70D98BCE}" type="pres">
      <dgm:prSet presAssocID="{7D2886DE-E713-4642-A991-F791954348F9}" presName="dummy" presStyleCnt="0"/>
      <dgm:spPr/>
    </dgm:pt>
    <dgm:pt modelId="{2EC69D34-1D4F-47CD-9B0F-7EE510D11462}" type="pres">
      <dgm:prSet presAssocID="{7D2886DE-E713-4642-A991-F791954348F9}" presName="node" presStyleLbl="revTx" presStyleIdx="0" presStyleCnt="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3648E8ED-B96D-4611-ADB3-C887D823435F}" type="pres">
      <dgm:prSet presAssocID="{24985B73-51BE-4053-8B22-6260C68BEFF9}" presName="sibTrans" presStyleLbl="node1" presStyleIdx="0" presStyleCnt="4"/>
      <dgm:spPr/>
      <dgm:t>
        <a:bodyPr/>
        <a:lstStyle/>
        <a:p>
          <a:endParaRPr lang="en-US"/>
        </a:p>
      </dgm:t>
    </dgm:pt>
    <dgm:pt modelId="{4C5B1C90-7910-4E6A-A56A-98C7EF78BF2E}" type="pres">
      <dgm:prSet presAssocID="{0B2668F3-54A3-46F6-973D-04EA8CF7E70E}" presName="dummy" presStyleCnt="0"/>
      <dgm:spPr/>
    </dgm:pt>
    <dgm:pt modelId="{589F4AFC-531C-4BEB-9EA1-AD63A6067802}" type="pres">
      <dgm:prSet presAssocID="{0B2668F3-54A3-46F6-973D-04EA8CF7E70E}" presName="node" presStyleLbl="revTx" presStyleIdx="1" presStyleCnt="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427D7F26-FDAA-47EB-9C57-C5392E443A95}" type="pres">
      <dgm:prSet presAssocID="{3978AC40-EB8E-4CAE-B58E-20AE521E5F93}" presName="sibTrans" presStyleLbl="node1" presStyleIdx="1" presStyleCnt="4"/>
      <dgm:spPr/>
      <dgm:t>
        <a:bodyPr/>
        <a:lstStyle/>
        <a:p>
          <a:endParaRPr lang="en-US"/>
        </a:p>
      </dgm:t>
    </dgm:pt>
    <dgm:pt modelId="{252AC625-868F-4EB3-BB94-FC6905B506AF}" type="pres">
      <dgm:prSet presAssocID="{EE8F8B45-A207-4471-9B2C-0B5E3BD8A0B2}" presName="dummy" presStyleCnt="0"/>
      <dgm:spPr/>
    </dgm:pt>
    <dgm:pt modelId="{9B19D8F6-0CD3-433E-B53F-AB08A9CEF6A7}" type="pres">
      <dgm:prSet presAssocID="{EE8F8B45-A207-4471-9B2C-0B5E3BD8A0B2}" presName="node" presStyleLbl="revTx" presStyleIdx="2" presStyleCnt="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9448EFCD-64D6-4032-B706-D9C4CD78E65A}" type="pres">
      <dgm:prSet presAssocID="{F9D2D2EF-CEDC-49B6-B2C7-CECC600A5024}" presName="sibTrans" presStyleLbl="node1" presStyleIdx="2" presStyleCnt="4"/>
      <dgm:spPr/>
      <dgm:t>
        <a:bodyPr/>
        <a:lstStyle/>
        <a:p>
          <a:endParaRPr lang="en-US"/>
        </a:p>
      </dgm:t>
    </dgm:pt>
    <dgm:pt modelId="{35509FDE-9CB6-4B4F-A6D2-FF5748EA3A37}" type="pres">
      <dgm:prSet presAssocID="{11EF9E06-3D03-4EEE-8802-784B59407347}" presName="dummy" presStyleCnt="0"/>
      <dgm:spPr/>
    </dgm:pt>
    <dgm:pt modelId="{13D83837-857C-4A6A-9B48-3904B137F1FF}" type="pres">
      <dgm:prSet presAssocID="{11EF9E06-3D03-4EEE-8802-784B59407347}" presName="node" presStyleLbl="revTx" presStyleIdx="3" presStyleCnt="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C3F09A73-535C-4293-AAED-3E0258A8B562}" type="pres">
      <dgm:prSet presAssocID="{008F89E6-6BE0-4582-90FF-66DEAFB2B050}" presName="sibTrans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D2A8E7D0-FA84-4233-81DB-CB223F6C4DB2}" type="presOf" srcId="{562FECC5-D30D-44A7-8D9B-307AFB27FBC9}" destId="{A4B9175A-0F24-4951-873B-0C2EA9FB3AEF}" srcOrd="0" destOrd="0" presId="urn:microsoft.com/office/officeart/2005/8/layout/cycle1"/>
    <dgm:cxn modelId="{1D552871-F4CD-4A30-8BE7-33F4995AC8D4}" srcId="{562FECC5-D30D-44A7-8D9B-307AFB27FBC9}" destId="{11EF9E06-3D03-4EEE-8802-784B59407347}" srcOrd="3" destOrd="0" parTransId="{5CE03ECB-7242-456D-89AA-7467E98C07BF}" sibTransId="{008F89E6-6BE0-4582-90FF-66DEAFB2B050}"/>
    <dgm:cxn modelId="{C292A396-6187-44E7-8BB0-5E97233945E7}" type="presOf" srcId="{24985B73-51BE-4053-8B22-6260C68BEFF9}" destId="{3648E8ED-B96D-4611-ADB3-C887D823435F}" srcOrd="0" destOrd="0" presId="urn:microsoft.com/office/officeart/2005/8/layout/cycle1"/>
    <dgm:cxn modelId="{946D16DA-7730-463F-BD4B-5243765BED07}" type="presOf" srcId="{0B2668F3-54A3-46F6-973D-04EA8CF7E70E}" destId="{589F4AFC-531C-4BEB-9EA1-AD63A6067802}" srcOrd="0" destOrd="0" presId="urn:microsoft.com/office/officeart/2005/8/layout/cycle1"/>
    <dgm:cxn modelId="{9E31DE00-CBCC-4DB2-BB6E-CF404636137F}" srcId="{562FECC5-D30D-44A7-8D9B-307AFB27FBC9}" destId="{7D2886DE-E713-4642-A991-F791954348F9}" srcOrd="0" destOrd="0" parTransId="{FDA25456-1878-46FA-85E8-ED3ABE462008}" sibTransId="{24985B73-51BE-4053-8B22-6260C68BEFF9}"/>
    <dgm:cxn modelId="{CF21987F-9863-4CA6-B1F6-09356AC0E053}" type="presOf" srcId="{F9D2D2EF-CEDC-49B6-B2C7-CECC600A5024}" destId="{9448EFCD-64D6-4032-B706-D9C4CD78E65A}" srcOrd="0" destOrd="0" presId="urn:microsoft.com/office/officeart/2005/8/layout/cycle1"/>
    <dgm:cxn modelId="{7E96B9B0-1F9D-4BCB-BDA4-CBD9EF7158A3}" srcId="{562FECC5-D30D-44A7-8D9B-307AFB27FBC9}" destId="{0B2668F3-54A3-46F6-973D-04EA8CF7E70E}" srcOrd="1" destOrd="0" parTransId="{E78C4CCF-8B4B-4283-92B8-2F2B2DA3C876}" sibTransId="{3978AC40-EB8E-4CAE-B58E-20AE521E5F93}"/>
    <dgm:cxn modelId="{F3886D0D-5858-4EB0-A2A6-0114D7C9E478}" type="presOf" srcId="{11EF9E06-3D03-4EEE-8802-784B59407347}" destId="{13D83837-857C-4A6A-9B48-3904B137F1FF}" srcOrd="0" destOrd="0" presId="urn:microsoft.com/office/officeart/2005/8/layout/cycle1"/>
    <dgm:cxn modelId="{AD213D6A-8151-48C0-B481-73ED8ED05BA9}" type="presOf" srcId="{008F89E6-6BE0-4582-90FF-66DEAFB2B050}" destId="{C3F09A73-535C-4293-AAED-3E0258A8B562}" srcOrd="0" destOrd="0" presId="urn:microsoft.com/office/officeart/2005/8/layout/cycle1"/>
    <dgm:cxn modelId="{E2DE8B2A-BF77-4DCB-8AB0-DDF7421828DF}" type="presOf" srcId="{7D2886DE-E713-4642-A991-F791954348F9}" destId="{2EC69D34-1D4F-47CD-9B0F-7EE510D11462}" srcOrd="0" destOrd="0" presId="urn:microsoft.com/office/officeart/2005/8/layout/cycle1"/>
    <dgm:cxn modelId="{EDAA1CEB-37ED-4C32-A8F9-FB517C06DB57}" srcId="{562FECC5-D30D-44A7-8D9B-307AFB27FBC9}" destId="{EE8F8B45-A207-4471-9B2C-0B5E3BD8A0B2}" srcOrd="2" destOrd="0" parTransId="{6A679599-BA47-48FA-A94B-1A7810181524}" sibTransId="{F9D2D2EF-CEDC-49B6-B2C7-CECC600A5024}"/>
    <dgm:cxn modelId="{9D5BC06F-6E01-4AA9-88A4-2678D082BA4A}" type="presOf" srcId="{EE8F8B45-A207-4471-9B2C-0B5E3BD8A0B2}" destId="{9B19D8F6-0CD3-433E-B53F-AB08A9CEF6A7}" srcOrd="0" destOrd="0" presId="urn:microsoft.com/office/officeart/2005/8/layout/cycle1"/>
    <dgm:cxn modelId="{4494C896-902F-4160-85FF-74FDD72CA95D}" type="presOf" srcId="{3978AC40-EB8E-4CAE-B58E-20AE521E5F93}" destId="{427D7F26-FDAA-47EB-9C57-C5392E443A95}" srcOrd="0" destOrd="0" presId="urn:microsoft.com/office/officeart/2005/8/layout/cycle1"/>
    <dgm:cxn modelId="{5534BC56-619F-4178-A4ED-99CC39BB36BF}" type="presParOf" srcId="{A4B9175A-0F24-4951-873B-0C2EA9FB3AEF}" destId="{5DA5F3BB-E1BF-425C-9BE4-1A7E70D98BCE}" srcOrd="0" destOrd="0" presId="urn:microsoft.com/office/officeart/2005/8/layout/cycle1"/>
    <dgm:cxn modelId="{6DC39FA1-205E-4F5A-9E7C-5F02A23BB9FD}" type="presParOf" srcId="{A4B9175A-0F24-4951-873B-0C2EA9FB3AEF}" destId="{2EC69D34-1D4F-47CD-9B0F-7EE510D11462}" srcOrd="1" destOrd="0" presId="urn:microsoft.com/office/officeart/2005/8/layout/cycle1"/>
    <dgm:cxn modelId="{1D254821-EB8F-4BE3-869C-A7BDC297800C}" type="presParOf" srcId="{A4B9175A-0F24-4951-873B-0C2EA9FB3AEF}" destId="{3648E8ED-B96D-4611-ADB3-C887D823435F}" srcOrd="2" destOrd="0" presId="urn:microsoft.com/office/officeart/2005/8/layout/cycle1"/>
    <dgm:cxn modelId="{E636163C-352F-46C6-B6BA-2DFF78DF0746}" type="presParOf" srcId="{A4B9175A-0F24-4951-873B-0C2EA9FB3AEF}" destId="{4C5B1C90-7910-4E6A-A56A-98C7EF78BF2E}" srcOrd="3" destOrd="0" presId="urn:microsoft.com/office/officeart/2005/8/layout/cycle1"/>
    <dgm:cxn modelId="{CEFD7FD8-D4C2-4ACF-9C69-5B00A49592A3}" type="presParOf" srcId="{A4B9175A-0F24-4951-873B-0C2EA9FB3AEF}" destId="{589F4AFC-531C-4BEB-9EA1-AD63A6067802}" srcOrd="4" destOrd="0" presId="urn:microsoft.com/office/officeart/2005/8/layout/cycle1"/>
    <dgm:cxn modelId="{67F1DF5F-37D9-4FF7-A711-FFA12BDC822D}" type="presParOf" srcId="{A4B9175A-0F24-4951-873B-0C2EA9FB3AEF}" destId="{427D7F26-FDAA-47EB-9C57-C5392E443A95}" srcOrd="5" destOrd="0" presId="urn:microsoft.com/office/officeart/2005/8/layout/cycle1"/>
    <dgm:cxn modelId="{A650D57C-CC80-4A16-8AF3-0B1771FC345A}" type="presParOf" srcId="{A4B9175A-0F24-4951-873B-0C2EA9FB3AEF}" destId="{252AC625-868F-4EB3-BB94-FC6905B506AF}" srcOrd="6" destOrd="0" presId="urn:microsoft.com/office/officeart/2005/8/layout/cycle1"/>
    <dgm:cxn modelId="{19A7A125-1DD3-4A76-AD1E-96A2DF25F603}" type="presParOf" srcId="{A4B9175A-0F24-4951-873B-0C2EA9FB3AEF}" destId="{9B19D8F6-0CD3-433E-B53F-AB08A9CEF6A7}" srcOrd="7" destOrd="0" presId="urn:microsoft.com/office/officeart/2005/8/layout/cycle1"/>
    <dgm:cxn modelId="{C5A6B448-053B-402A-ABEE-23BDD272E316}" type="presParOf" srcId="{A4B9175A-0F24-4951-873B-0C2EA9FB3AEF}" destId="{9448EFCD-64D6-4032-B706-D9C4CD78E65A}" srcOrd="8" destOrd="0" presId="urn:microsoft.com/office/officeart/2005/8/layout/cycle1"/>
    <dgm:cxn modelId="{BF15997F-40D7-47D5-9FDF-712BB3B8F444}" type="presParOf" srcId="{A4B9175A-0F24-4951-873B-0C2EA9FB3AEF}" destId="{35509FDE-9CB6-4B4F-A6D2-FF5748EA3A37}" srcOrd="9" destOrd="0" presId="urn:microsoft.com/office/officeart/2005/8/layout/cycle1"/>
    <dgm:cxn modelId="{2E1B8775-2902-4174-B786-48B86C56F0B5}" type="presParOf" srcId="{A4B9175A-0F24-4951-873B-0C2EA9FB3AEF}" destId="{13D83837-857C-4A6A-9B48-3904B137F1FF}" srcOrd="10" destOrd="0" presId="urn:microsoft.com/office/officeart/2005/8/layout/cycle1"/>
    <dgm:cxn modelId="{8682AEFD-761A-4508-A7E0-3E3DBFFFFF62}" type="presParOf" srcId="{A4B9175A-0F24-4951-873B-0C2EA9FB3AEF}" destId="{C3F09A73-535C-4293-AAED-3E0258A8B562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638835-2B3C-B941-B589-1412AAAC2DB2}" type="doc">
      <dgm:prSet loTypeId="urn:microsoft.com/office/officeart/2009/3/layout/StepUpProcess" loCatId="" qsTypeId="urn:microsoft.com/office/officeart/2005/8/quickstyle/simple4" qsCatId="simple" csTypeId="urn:microsoft.com/office/officeart/2005/8/colors/colorful1#1" csCatId="colorful" phldr="1"/>
      <dgm:spPr/>
    </dgm:pt>
    <dgm:pt modelId="{CA744420-0BD8-2549-A185-E00CAD90D618}">
      <dgm:prSet phldrT="[Text]"/>
      <dgm:spPr/>
      <dgm:t>
        <a:bodyPr/>
        <a:lstStyle/>
        <a:p>
          <a:r>
            <a:rPr lang="en-US" dirty="0"/>
            <a:t>WSF Goals</a:t>
          </a:r>
        </a:p>
      </dgm:t>
    </dgm:pt>
    <dgm:pt modelId="{B04A535E-8E1D-304C-940D-EC243DACE7DE}" type="parTrans" cxnId="{1BEA8501-8755-9E48-A36D-FECEA2F9A1F6}">
      <dgm:prSet/>
      <dgm:spPr/>
      <dgm:t>
        <a:bodyPr/>
        <a:lstStyle/>
        <a:p>
          <a:endParaRPr lang="en-US"/>
        </a:p>
      </dgm:t>
    </dgm:pt>
    <dgm:pt modelId="{9DA3484E-8521-234F-A973-54A4634987E0}" type="sibTrans" cxnId="{1BEA8501-8755-9E48-A36D-FECEA2F9A1F6}">
      <dgm:prSet/>
      <dgm:spPr/>
      <dgm:t>
        <a:bodyPr/>
        <a:lstStyle/>
        <a:p>
          <a:endParaRPr lang="en-US"/>
        </a:p>
      </dgm:t>
    </dgm:pt>
    <dgm:pt modelId="{B31781F0-A694-FB4A-A00F-A7695F386B90}">
      <dgm:prSet/>
      <dgm:spPr/>
      <dgm:t>
        <a:bodyPr/>
        <a:lstStyle/>
        <a:p>
          <a:r>
            <a:rPr lang="en-US" dirty="0"/>
            <a:t>Assess Current Situation</a:t>
          </a:r>
        </a:p>
      </dgm:t>
    </dgm:pt>
    <dgm:pt modelId="{7945E884-FDE4-DC42-A9D8-454AB9C78F0F}" type="parTrans" cxnId="{1FBB5835-7D45-E946-8D9F-AE736EDE8F7B}">
      <dgm:prSet/>
      <dgm:spPr/>
      <dgm:t>
        <a:bodyPr/>
        <a:lstStyle/>
        <a:p>
          <a:endParaRPr lang="en-US"/>
        </a:p>
      </dgm:t>
    </dgm:pt>
    <dgm:pt modelId="{5B41D35C-7A4D-1349-B9F8-089FCBDFC778}" type="sibTrans" cxnId="{1FBB5835-7D45-E946-8D9F-AE736EDE8F7B}">
      <dgm:prSet/>
      <dgm:spPr/>
      <dgm:t>
        <a:bodyPr/>
        <a:lstStyle/>
        <a:p>
          <a:endParaRPr lang="en-US"/>
        </a:p>
      </dgm:t>
    </dgm:pt>
    <dgm:pt modelId="{C3A2D201-5478-F34F-A45E-FE29E0366808}">
      <dgm:prSet/>
      <dgm:spPr/>
      <dgm:t>
        <a:bodyPr/>
        <a:lstStyle/>
        <a:p>
          <a:r>
            <a:rPr lang="en-US" dirty="0"/>
            <a:t>Per Country Action Plans</a:t>
          </a:r>
        </a:p>
      </dgm:t>
    </dgm:pt>
    <dgm:pt modelId="{1CC216A8-F4FB-1545-9305-04A26CED86AC}" type="parTrans" cxnId="{6F1961F7-0F9A-4141-B4B2-C41E20475E97}">
      <dgm:prSet/>
      <dgm:spPr/>
      <dgm:t>
        <a:bodyPr/>
        <a:lstStyle/>
        <a:p>
          <a:endParaRPr lang="en-US"/>
        </a:p>
      </dgm:t>
    </dgm:pt>
    <dgm:pt modelId="{486347C2-2703-6E42-BA1D-15799E608638}" type="sibTrans" cxnId="{6F1961F7-0F9A-4141-B4B2-C41E20475E97}">
      <dgm:prSet/>
      <dgm:spPr/>
      <dgm:t>
        <a:bodyPr/>
        <a:lstStyle/>
        <a:p>
          <a:endParaRPr lang="en-US"/>
        </a:p>
      </dgm:t>
    </dgm:pt>
    <dgm:pt modelId="{ECBB0B76-7718-FB49-A6DA-71413195AF0A}">
      <dgm:prSet/>
      <dgm:spPr/>
      <dgm:t>
        <a:bodyPr/>
        <a:lstStyle/>
        <a:p>
          <a:r>
            <a:rPr lang="en-US" dirty="0"/>
            <a:t>Create Momentum</a:t>
          </a:r>
        </a:p>
      </dgm:t>
    </dgm:pt>
    <dgm:pt modelId="{C83930DD-691A-404C-82AD-79FEF5A171C9}" type="parTrans" cxnId="{FA50C6DF-8B7B-C541-A8E2-E3729EF2921A}">
      <dgm:prSet/>
      <dgm:spPr/>
      <dgm:t>
        <a:bodyPr/>
        <a:lstStyle/>
        <a:p>
          <a:endParaRPr lang="en-US"/>
        </a:p>
      </dgm:t>
    </dgm:pt>
    <dgm:pt modelId="{5A7118C5-25E3-9F4A-9408-FD5D56E2804B}" type="sibTrans" cxnId="{FA50C6DF-8B7B-C541-A8E2-E3729EF2921A}">
      <dgm:prSet/>
      <dgm:spPr/>
      <dgm:t>
        <a:bodyPr/>
        <a:lstStyle/>
        <a:p>
          <a:endParaRPr lang="en-US"/>
        </a:p>
      </dgm:t>
    </dgm:pt>
    <dgm:pt modelId="{8D1DEF4B-F421-874A-8806-DFF4EAD5C09E}">
      <dgm:prSet/>
      <dgm:spPr/>
      <dgm:t>
        <a:bodyPr/>
        <a:lstStyle/>
        <a:p>
          <a:r>
            <a:rPr lang="en-US" dirty="0"/>
            <a:t>Strengthen Team</a:t>
          </a:r>
        </a:p>
      </dgm:t>
    </dgm:pt>
    <dgm:pt modelId="{50AFBAC7-DDBE-B146-9AFF-4C250438185C}" type="parTrans" cxnId="{EC879976-5562-DF4F-9921-0F899BF0598A}">
      <dgm:prSet/>
      <dgm:spPr/>
      <dgm:t>
        <a:bodyPr/>
        <a:lstStyle/>
        <a:p>
          <a:endParaRPr lang="en-US"/>
        </a:p>
      </dgm:t>
    </dgm:pt>
    <dgm:pt modelId="{51F8A106-D861-A947-8D6F-F79A05E03D13}" type="sibTrans" cxnId="{EC879976-5562-DF4F-9921-0F899BF0598A}">
      <dgm:prSet/>
      <dgm:spPr/>
      <dgm:t>
        <a:bodyPr/>
        <a:lstStyle/>
        <a:p>
          <a:endParaRPr lang="en-US"/>
        </a:p>
      </dgm:t>
    </dgm:pt>
    <dgm:pt modelId="{8C0A1CB2-39AB-584A-BA2D-0D43D41A9C28}">
      <dgm:prSet/>
      <dgm:spPr/>
      <dgm:t>
        <a:bodyPr/>
        <a:lstStyle/>
        <a:p>
          <a:r>
            <a:rPr lang="en-US" dirty="0"/>
            <a:t>Priorities</a:t>
          </a:r>
        </a:p>
      </dgm:t>
    </dgm:pt>
    <dgm:pt modelId="{A68026FE-92A6-9242-95FC-C2C6D31F0E81}" type="parTrans" cxnId="{BE6EDFCE-40AD-EA4E-A5F0-04BFF7E5BA7C}">
      <dgm:prSet/>
      <dgm:spPr/>
      <dgm:t>
        <a:bodyPr/>
        <a:lstStyle/>
        <a:p>
          <a:endParaRPr lang="en-US"/>
        </a:p>
      </dgm:t>
    </dgm:pt>
    <dgm:pt modelId="{31C32984-D08A-D34C-BF8C-1DEAB9B6B2B1}" type="sibTrans" cxnId="{BE6EDFCE-40AD-EA4E-A5F0-04BFF7E5BA7C}">
      <dgm:prSet/>
      <dgm:spPr/>
      <dgm:t>
        <a:bodyPr/>
        <a:lstStyle/>
        <a:p>
          <a:endParaRPr lang="en-US"/>
        </a:p>
      </dgm:t>
    </dgm:pt>
    <dgm:pt modelId="{19874258-31F0-404C-9925-683BDE60AADA}">
      <dgm:prSet/>
      <dgm:spPr/>
      <dgm:t>
        <a:bodyPr/>
        <a:lstStyle/>
        <a:p>
          <a:r>
            <a:rPr lang="en-US" dirty="0"/>
            <a:t>Dashboard</a:t>
          </a:r>
        </a:p>
      </dgm:t>
    </dgm:pt>
    <dgm:pt modelId="{74593F1F-53C5-8244-8426-4E3794C5D0F8}" type="parTrans" cxnId="{69105E34-19CE-3D45-8A8F-9C383044BD0B}">
      <dgm:prSet/>
      <dgm:spPr/>
      <dgm:t>
        <a:bodyPr/>
        <a:lstStyle/>
        <a:p>
          <a:endParaRPr lang="en-US"/>
        </a:p>
      </dgm:t>
    </dgm:pt>
    <dgm:pt modelId="{3508650C-C486-EF45-86C6-C5714C5473C2}" type="sibTrans" cxnId="{69105E34-19CE-3D45-8A8F-9C383044BD0B}">
      <dgm:prSet/>
      <dgm:spPr/>
      <dgm:t>
        <a:bodyPr/>
        <a:lstStyle/>
        <a:p>
          <a:endParaRPr lang="en-US"/>
        </a:p>
      </dgm:t>
    </dgm:pt>
    <dgm:pt modelId="{1BFEA445-24ED-5643-87CA-F30BB1FAE8CF}" type="pres">
      <dgm:prSet presAssocID="{75638835-2B3C-B941-B589-1412AAAC2DB2}" presName="rootnode" presStyleCnt="0">
        <dgm:presLayoutVars>
          <dgm:chMax/>
          <dgm:chPref/>
          <dgm:dir/>
          <dgm:animLvl val="lvl"/>
        </dgm:presLayoutVars>
      </dgm:prSet>
      <dgm:spPr/>
    </dgm:pt>
    <dgm:pt modelId="{1BC5C9ED-3BBE-324C-9D28-AD1105E8FBF0}" type="pres">
      <dgm:prSet presAssocID="{B31781F0-A694-FB4A-A00F-A7695F386B90}" presName="composite" presStyleCnt="0"/>
      <dgm:spPr/>
    </dgm:pt>
    <dgm:pt modelId="{1B2A8E6F-BA28-AA4D-8FFD-C16B131CAB6A}" type="pres">
      <dgm:prSet presAssocID="{B31781F0-A694-FB4A-A00F-A7695F386B90}" presName="LShape" presStyleLbl="alignNode1" presStyleIdx="0" presStyleCnt="13"/>
      <dgm:spPr/>
    </dgm:pt>
    <dgm:pt modelId="{A6B39135-A448-884A-89FD-083FE40D6B07}" type="pres">
      <dgm:prSet presAssocID="{B31781F0-A694-FB4A-A00F-A7695F386B90}" presName="ParentText" presStyleLbl="revTx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BA83B5-5E5B-A442-B560-EC6C455CE3B2}" type="pres">
      <dgm:prSet presAssocID="{B31781F0-A694-FB4A-A00F-A7695F386B90}" presName="Triangle" presStyleLbl="alignNode1" presStyleIdx="1" presStyleCnt="13"/>
      <dgm:spPr/>
    </dgm:pt>
    <dgm:pt modelId="{239DCC7A-1D41-B841-AF02-B66D87F5804B}" type="pres">
      <dgm:prSet presAssocID="{5B41D35C-7A4D-1349-B9F8-089FCBDFC778}" presName="sibTrans" presStyleCnt="0"/>
      <dgm:spPr/>
    </dgm:pt>
    <dgm:pt modelId="{9F3B5605-11BF-B24A-84D4-2A5BAA2DEE61}" type="pres">
      <dgm:prSet presAssocID="{5B41D35C-7A4D-1349-B9F8-089FCBDFC778}" presName="space" presStyleCnt="0"/>
      <dgm:spPr/>
    </dgm:pt>
    <dgm:pt modelId="{B121250F-C516-1B42-A279-073E1EB123D3}" type="pres">
      <dgm:prSet presAssocID="{8C0A1CB2-39AB-584A-BA2D-0D43D41A9C28}" presName="composite" presStyleCnt="0"/>
      <dgm:spPr/>
    </dgm:pt>
    <dgm:pt modelId="{C52C3D9A-6C16-5148-8DB7-7E0819C28A73}" type="pres">
      <dgm:prSet presAssocID="{8C0A1CB2-39AB-584A-BA2D-0D43D41A9C28}" presName="LShape" presStyleLbl="alignNode1" presStyleIdx="2" presStyleCnt="13"/>
      <dgm:spPr/>
    </dgm:pt>
    <dgm:pt modelId="{FCC7508D-EC43-F445-A447-B74A4B449B40}" type="pres">
      <dgm:prSet presAssocID="{8C0A1CB2-39AB-584A-BA2D-0D43D41A9C28}" presName="ParentText" presStyleLbl="revTx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D01A9E-5FCD-CB4D-A6B0-13508E34FEB5}" type="pres">
      <dgm:prSet presAssocID="{8C0A1CB2-39AB-584A-BA2D-0D43D41A9C28}" presName="Triangle" presStyleLbl="alignNode1" presStyleIdx="3" presStyleCnt="13"/>
      <dgm:spPr/>
    </dgm:pt>
    <dgm:pt modelId="{4E5773C4-A754-4349-96D6-856F7D486B3A}" type="pres">
      <dgm:prSet presAssocID="{31C32984-D08A-D34C-BF8C-1DEAB9B6B2B1}" presName="sibTrans" presStyleCnt="0"/>
      <dgm:spPr/>
    </dgm:pt>
    <dgm:pt modelId="{0DBF4B85-C5BF-0D4B-A981-9E95AD22496B}" type="pres">
      <dgm:prSet presAssocID="{31C32984-D08A-D34C-BF8C-1DEAB9B6B2B1}" presName="space" presStyleCnt="0"/>
      <dgm:spPr/>
    </dgm:pt>
    <dgm:pt modelId="{EC797D9B-A3A1-BB42-BEC5-485596202E02}" type="pres">
      <dgm:prSet presAssocID="{19874258-31F0-404C-9925-683BDE60AADA}" presName="composite" presStyleCnt="0"/>
      <dgm:spPr/>
    </dgm:pt>
    <dgm:pt modelId="{CBCB29B8-EC6F-204A-A4C5-BB2DAC46C01E}" type="pres">
      <dgm:prSet presAssocID="{19874258-31F0-404C-9925-683BDE60AADA}" presName="LShape" presStyleLbl="alignNode1" presStyleIdx="4" presStyleCnt="13"/>
      <dgm:spPr/>
    </dgm:pt>
    <dgm:pt modelId="{98AF1F34-7635-F24B-9C5C-E848E19B3EC3}" type="pres">
      <dgm:prSet presAssocID="{19874258-31F0-404C-9925-683BDE60AADA}" presName="ParentText" presStyleLbl="revTx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F49121-6FF8-2E44-949B-44344243E877}" type="pres">
      <dgm:prSet presAssocID="{19874258-31F0-404C-9925-683BDE60AADA}" presName="Triangle" presStyleLbl="alignNode1" presStyleIdx="5" presStyleCnt="13"/>
      <dgm:spPr/>
    </dgm:pt>
    <dgm:pt modelId="{C82B0EBA-89B9-3A4D-A358-09FAB594AA20}" type="pres">
      <dgm:prSet presAssocID="{3508650C-C486-EF45-86C6-C5714C5473C2}" presName="sibTrans" presStyleCnt="0"/>
      <dgm:spPr/>
    </dgm:pt>
    <dgm:pt modelId="{9EEC9546-DFE0-D941-9D5A-D7BAC131512D}" type="pres">
      <dgm:prSet presAssocID="{3508650C-C486-EF45-86C6-C5714C5473C2}" presName="space" presStyleCnt="0"/>
      <dgm:spPr/>
    </dgm:pt>
    <dgm:pt modelId="{0A7AC961-5B94-7649-A03D-5B748CD513D8}" type="pres">
      <dgm:prSet presAssocID="{C3A2D201-5478-F34F-A45E-FE29E0366808}" presName="composite" presStyleCnt="0"/>
      <dgm:spPr/>
    </dgm:pt>
    <dgm:pt modelId="{39FC647E-9E13-3A40-B258-6F97663E93CB}" type="pres">
      <dgm:prSet presAssocID="{C3A2D201-5478-F34F-A45E-FE29E0366808}" presName="LShape" presStyleLbl="alignNode1" presStyleIdx="6" presStyleCnt="13"/>
      <dgm:spPr/>
    </dgm:pt>
    <dgm:pt modelId="{67FD3895-2A0F-4942-B5B6-F7C1965C8281}" type="pres">
      <dgm:prSet presAssocID="{C3A2D201-5478-F34F-A45E-FE29E0366808}" presName="ParentText" presStyleLbl="revTx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D5CB34-A398-9C44-86C4-61EAC76C0F05}" type="pres">
      <dgm:prSet presAssocID="{C3A2D201-5478-F34F-A45E-FE29E0366808}" presName="Triangle" presStyleLbl="alignNode1" presStyleIdx="7" presStyleCnt="13"/>
      <dgm:spPr/>
    </dgm:pt>
    <dgm:pt modelId="{1902D21D-B03A-4847-9E31-49C8E9010842}" type="pres">
      <dgm:prSet presAssocID="{486347C2-2703-6E42-BA1D-15799E608638}" presName="sibTrans" presStyleCnt="0"/>
      <dgm:spPr/>
    </dgm:pt>
    <dgm:pt modelId="{62F35C49-B734-7044-BFDF-C99CC1AAAB17}" type="pres">
      <dgm:prSet presAssocID="{486347C2-2703-6E42-BA1D-15799E608638}" presName="space" presStyleCnt="0"/>
      <dgm:spPr/>
    </dgm:pt>
    <dgm:pt modelId="{A033271A-6916-DA4B-B1A0-F1CF2B71B79A}" type="pres">
      <dgm:prSet presAssocID="{8D1DEF4B-F421-874A-8806-DFF4EAD5C09E}" presName="composite" presStyleCnt="0"/>
      <dgm:spPr/>
    </dgm:pt>
    <dgm:pt modelId="{CDDF16B0-D983-3B40-8B3C-8231D4A50EEF}" type="pres">
      <dgm:prSet presAssocID="{8D1DEF4B-F421-874A-8806-DFF4EAD5C09E}" presName="LShape" presStyleLbl="alignNode1" presStyleIdx="8" presStyleCnt="13"/>
      <dgm:spPr/>
    </dgm:pt>
    <dgm:pt modelId="{12EED76E-17C4-CC4D-8D3D-910601CB693A}" type="pres">
      <dgm:prSet presAssocID="{8D1DEF4B-F421-874A-8806-DFF4EAD5C09E}" presName="ParentText" presStyleLbl="revTx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12A244-A7E8-EE4A-BFA3-B57AF3F9BAB3}" type="pres">
      <dgm:prSet presAssocID="{8D1DEF4B-F421-874A-8806-DFF4EAD5C09E}" presName="Triangle" presStyleLbl="alignNode1" presStyleIdx="9" presStyleCnt="13"/>
      <dgm:spPr/>
    </dgm:pt>
    <dgm:pt modelId="{AF32725C-9C35-804A-BA3B-364F60179F37}" type="pres">
      <dgm:prSet presAssocID="{51F8A106-D861-A947-8D6F-F79A05E03D13}" presName="sibTrans" presStyleCnt="0"/>
      <dgm:spPr/>
    </dgm:pt>
    <dgm:pt modelId="{862A7FD5-3298-D048-B81E-61117AD4F83C}" type="pres">
      <dgm:prSet presAssocID="{51F8A106-D861-A947-8D6F-F79A05E03D13}" presName="space" presStyleCnt="0"/>
      <dgm:spPr/>
    </dgm:pt>
    <dgm:pt modelId="{3599C8DE-BEFE-3243-9CDB-B0BF7A6D2461}" type="pres">
      <dgm:prSet presAssocID="{ECBB0B76-7718-FB49-A6DA-71413195AF0A}" presName="composite" presStyleCnt="0"/>
      <dgm:spPr/>
    </dgm:pt>
    <dgm:pt modelId="{6038827E-A043-484F-941B-8764353FC87E}" type="pres">
      <dgm:prSet presAssocID="{ECBB0B76-7718-FB49-A6DA-71413195AF0A}" presName="LShape" presStyleLbl="alignNode1" presStyleIdx="10" presStyleCnt="13"/>
      <dgm:spPr/>
    </dgm:pt>
    <dgm:pt modelId="{97AA7898-C13D-2045-9396-9B2A2AA40F9C}" type="pres">
      <dgm:prSet presAssocID="{ECBB0B76-7718-FB49-A6DA-71413195AF0A}" presName="ParentText" presStyleLbl="revTx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FA4995-7E0C-9D42-A495-200654E074AE}" type="pres">
      <dgm:prSet presAssocID="{ECBB0B76-7718-FB49-A6DA-71413195AF0A}" presName="Triangle" presStyleLbl="alignNode1" presStyleIdx="11" presStyleCnt="13"/>
      <dgm:spPr/>
    </dgm:pt>
    <dgm:pt modelId="{FE3ABACE-EE76-A745-B838-FFCA11F0AC93}" type="pres">
      <dgm:prSet presAssocID="{5A7118C5-25E3-9F4A-9408-FD5D56E2804B}" presName="sibTrans" presStyleCnt="0"/>
      <dgm:spPr/>
    </dgm:pt>
    <dgm:pt modelId="{F968313B-F84B-A149-8239-C389DB44D7D3}" type="pres">
      <dgm:prSet presAssocID="{5A7118C5-25E3-9F4A-9408-FD5D56E2804B}" presName="space" presStyleCnt="0"/>
      <dgm:spPr/>
    </dgm:pt>
    <dgm:pt modelId="{D512FE41-C1B4-8447-9D61-A9CA411A9E1E}" type="pres">
      <dgm:prSet presAssocID="{CA744420-0BD8-2549-A185-E00CAD90D618}" presName="composite" presStyleCnt="0"/>
      <dgm:spPr/>
    </dgm:pt>
    <dgm:pt modelId="{306E54EA-12A3-3A45-97A2-368A31EF6CAA}" type="pres">
      <dgm:prSet presAssocID="{CA744420-0BD8-2549-A185-E00CAD90D618}" presName="LShape" presStyleLbl="alignNode1" presStyleIdx="12" presStyleCnt="13"/>
      <dgm:spPr/>
    </dgm:pt>
    <dgm:pt modelId="{CDCC1120-3DEC-AE4C-A098-DBC542C58555}" type="pres">
      <dgm:prSet presAssocID="{CA744420-0BD8-2549-A185-E00CAD90D618}" presName="ParentText" presStyleLbl="revTx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C8DD65E-1AA5-EC4A-BBDF-E8CF3D6E9352}" type="presOf" srcId="{C3A2D201-5478-F34F-A45E-FE29E0366808}" destId="{67FD3895-2A0F-4942-B5B6-F7C1965C8281}" srcOrd="0" destOrd="0" presId="urn:microsoft.com/office/officeart/2009/3/layout/StepUpProcess"/>
    <dgm:cxn modelId="{EC879976-5562-DF4F-9921-0F899BF0598A}" srcId="{75638835-2B3C-B941-B589-1412AAAC2DB2}" destId="{8D1DEF4B-F421-874A-8806-DFF4EAD5C09E}" srcOrd="4" destOrd="0" parTransId="{50AFBAC7-DDBE-B146-9AFF-4C250438185C}" sibTransId="{51F8A106-D861-A947-8D6F-F79A05E03D13}"/>
    <dgm:cxn modelId="{A09CD0F7-89BA-D242-84FE-0C943C970E17}" type="presOf" srcId="{8D1DEF4B-F421-874A-8806-DFF4EAD5C09E}" destId="{12EED76E-17C4-CC4D-8D3D-910601CB693A}" srcOrd="0" destOrd="0" presId="urn:microsoft.com/office/officeart/2009/3/layout/StepUpProcess"/>
    <dgm:cxn modelId="{F9323D34-9B71-C343-8BD5-5AF145AFDE5A}" type="presOf" srcId="{ECBB0B76-7718-FB49-A6DA-71413195AF0A}" destId="{97AA7898-C13D-2045-9396-9B2A2AA40F9C}" srcOrd="0" destOrd="0" presId="urn:microsoft.com/office/officeart/2009/3/layout/StepUpProcess"/>
    <dgm:cxn modelId="{FD3AC36F-4168-334A-9F40-297B9E100F9D}" type="presOf" srcId="{75638835-2B3C-B941-B589-1412AAAC2DB2}" destId="{1BFEA445-24ED-5643-87CA-F30BB1FAE8CF}" srcOrd="0" destOrd="0" presId="urn:microsoft.com/office/officeart/2009/3/layout/StepUpProcess"/>
    <dgm:cxn modelId="{3E6E5C9B-BF5B-8240-9C39-FBC9159D63CA}" type="presOf" srcId="{8C0A1CB2-39AB-584A-BA2D-0D43D41A9C28}" destId="{FCC7508D-EC43-F445-A447-B74A4B449B40}" srcOrd="0" destOrd="0" presId="urn:microsoft.com/office/officeart/2009/3/layout/StepUpProcess"/>
    <dgm:cxn modelId="{6F1961F7-0F9A-4141-B4B2-C41E20475E97}" srcId="{75638835-2B3C-B941-B589-1412AAAC2DB2}" destId="{C3A2D201-5478-F34F-A45E-FE29E0366808}" srcOrd="3" destOrd="0" parTransId="{1CC216A8-F4FB-1545-9305-04A26CED86AC}" sibTransId="{486347C2-2703-6E42-BA1D-15799E608638}"/>
    <dgm:cxn modelId="{60C02EBF-0516-0940-85E1-63284AD6DFEC}" type="presOf" srcId="{19874258-31F0-404C-9925-683BDE60AADA}" destId="{98AF1F34-7635-F24B-9C5C-E848E19B3EC3}" srcOrd="0" destOrd="0" presId="urn:microsoft.com/office/officeart/2009/3/layout/StepUpProcess"/>
    <dgm:cxn modelId="{69105E34-19CE-3D45-8A8F-9C383044BD0B}" srcId="{75638835-2B3C-B941-B589-1412AAAC2DB2}" destId="{19874258-31F0-404C-9925-683BDE60AADA}" srcOrd="2" destOrd="0" parTransId="{74593F1F-53C5-8244-8426-4E3794C5D0F8}" sibTransId="{3508650C-C486-EF45-86C6-C5714C5473C2}"/>
    <dgm:cxn modelId="{1BEA8501-8755-9E48-A36D-FECEA2F9A1F6}" srcId="{75638835-2B3C-B941-B589-1412AAAC2DB2}" destId="{CA744420-0BD8-2549-A185-E00CAD90D618}" srcOrd="6" destOrd="0" parTransId="{B04A535E-8E1D-304C-940D-EC243DACE7DE}" sibTransId="{9DA3484E-8521-234F-A973-54A4634987E0}"/>
    <dgm:cxn modelId="{88B629F1-63A0-FD46-AA40-7C59C52411B0}" type="presOf" srcId="{B31781F0-A694-FB4A-A00F-A7695F386B90}" destId="{A6B39135-A448-884A-89FD-083FE40D6B07}" srcOrd="0" destOrd="0" presId="urn:microsoft.com/office/officeart/2009/3/layout/StepUpProcess"/>
    <dgm:cxn modelId="{BE6EDFCE-40AD-EA4E-A5F0-04BFF7E5BA7C}" srcId="{75638835-2B3C-B941-B589-1412AAAC2DB2}" destId="{8C0A1CB2-39AB-584A-BA2D-0D43D41A9C28}" srcOrd="1" destOrd="0" parTransId="{A68026FE-92A6-9242-95FC-C2C6D31F0E81}" sibTransId="{31C32984-D08A-D34C-BF8C-1DEAB9B6B2B1}"/>
    <dgm:cxn modelId="{FA50C6DF-8B7B-C541-A8E2-E3729EF2921A}" srcId="{75638835-2B3C-B941-B589-1412AAAC2DB2}" destId="{ECBB0B76-7718-FB49-A6DA-71413195AF0A}" srcOrd="5" destOrd="0" parTransId="{C83930DD-691A-404C-82AD-79FEF5A171C9}" sibTransId="{5A7118C5-25E3-9F4A-9408-FD5D56E2804B}"/>
    <dgm:cxn modelId="{A4A4A6F5-0557-1A41-B65F-213048B6FDC3}" type="presOf" srcId="{CA744420-0BD8-2549-A185-E00CAD90D618}" destId="{CDCC1120-3DEC-AE4C-A098-DBC542C58555}" srcOrd="0" destOrd="0" presId="urn:microsoft.com/office/officeart/2009/3/layout/StepUpProcess"/>
    <dgm:cxn modelId="{1FBB5835-7D45-E946-8D9F-AE736EDE8F7B}" srcId="{75638835-2B3C-B941-B589-1412AAAC2DB2}" destId="{B31781F0-A694-FB4A-A00F-A7695F386B90}" srcOrd="0" destOrd="0" parTransId="{7945E884-FDE4-DC42-A9D8-454AB9C78F0F}" sibTransId="{5B41D35C-7A4D-1349-B9F8-089FCBDFC778}"/>
    <dgm:cxn modelId="{E726871B-288F-3648-A632-E32CA8328F05}" type="presParOf" srcId="{1BFEA445-24ED-5643-87CA-F30BB1FAE8CF}" destId="{1BC5C9ED-3BBE-324C-9D28-AD1105E8FBF0}" srcOrd="0" destOrd="0" presId="urn:microsoft.com/office/officeart/2009/3/layout/StepUpProcess"/>
    <dgm:cxn modelId="{84D9A2B6-0242-CB4F-878E-CC6A65CF1A3D}" type="presParOf" srcId="{1BC5C9ED-3BBE-324C-9D28-AD1105E8FBF0}" destId="{1B2A8E6F-BA28-AA4D-8FFD-C16B131CAB6A}" srcOrd="0" destOrd="0" presId="urn:microsoft.com/office/officeart/2009/3/layout/StepUpProcess"/>
    <dgm:cxn modelId="{B76AE1B8-2245-3342-9D4A-D48436C3F2C7}" type="presParOf" srcId="{1BC5C9ED-3BBE-324C-9D28-AD1105E8FBF0}" destId="{A6B39135-A448-884A-89FD-083FE40D6B07}" srcOrd="1" destOrd="0" presId="urn:microsoft.com/office/officeart/2009/3/layout/StepUpProcess"/>
    <dgm:cxn modelId="{79BB91BA-BE18-2F48-BD82-58D65F71A137}" type="presParOf" srcId="{1BC5C9ED-3BBE-324C-9D28-AD1105E8FBF0}" destId="{32BA83B5-5E5B-A442-B560-EC6C455CE3B2}" srcOrd="2" destOrd="0" presId="urn:microsoft.com/office/officeart/2009/3/layout/StepUpProcess"/>
    <dgm:cxn modelId="{C7E0D61A-B845-C14B-A9CF-D6F361E2A724}" type="presParOf" srcId="{1BFEA445-24ED-5643-87CA-F30BB1FAE8CF}" destId="{239DCC7A-1D41-B841-AF02-B66D87F5804B}" srcOrd="1" destOrd="0" presId="urn:microsoft.com/office/officeart/2009/3/layout/StepUpProcess"/>
    <dgm:cxn modelId="{DDEBF8B8-E55C-F64F-B047-A9EF2D6DFAF8}" type="presParOf" srcId="{239DCC7A-1D41-B841-AF02-B66D87F5804B}" destId="{9F3B5605-11BF-B24A-84D4-2A5BAA2DEE61}" srcOrd="0" destOrd="0" presId="urn:microsoft.com/office/officeart/2009/3/layout/StepUpProcess"/>
    <dgm:cxn modelId="{7832A776-0AB3-9F46-89E8-7DB7B8548769}" type="presParOf" srcId="{1BFEA445-24ED-5643-87CA-F30BB1FAE8CF}" destId="{B121250F-C516-1B42-A279-073E1EB123D3}" srcOrd="2" destOrd="0" presId="urn:microsoft.com/office/officeart/2009/3/layout/StepUpProcess"/>
    <dgm:cxn modelId="{115A1577-8A0D-BB43-88BD-372A18D68482}" type="presParOf" srcId="{B121250F-C516-1B42-A279-073E1EB123D3}" destId="{C52C3D9A-6C16-5148-8DB7-7E0819C28A73}" srcOrd="0" destOrd="0" presId="urn:microsoft.com/office/officeart/2009/3/layout/StepUpProcess"/>
    <dgm:cxn modelId="{774DD2EF-5EC7-2141-9B21-4F55CA03BE57}" type="presParOf" srcId="{B121250F-C516-1B42-A279-073E1EB123D3}" destId="{FCC7508D-EC43-F445-A447-B74A4B449B40}" srcOrd="1" destOrd="0" presId="urn:microsoft.com/office/officeart/2009/3/layout/StepUpProcess"/>
    <dgm:cxn modelId="{38ADD6EC-2393-7744-979A-65FAB61422CA}" type="presParOf" srcId="{B121250F-C516-1B42-A279-073E1EB123D3}" destId="{7DD01A9E-5FCD-CB4D-A6B0-13508E34FEB5}" srcOrd="2" destOrd="0" presId="urn:microsoft.com/office/officeart/2009/3/layout/StepUpProcess"/>
    <dgm:cxn modelId="{AC4617F9-03E5-2445-8CA7-C5D584812A60}" type="presParOf" srcId="{1BFEA445-24ED-5643-87CA-F30BB1FAE8CF}" destId="{4E5773C4-A754-4349-96D6-856F7D486B3A}" srcOrd="3" destOrd="0" presId="urn:microsoft.com/office/officeart/2009/3/layout/StepUpProcess"/>
    <dgm:cxn modelId="{209804DF-AEE2-6E46-8E67-569B0FD49ADD}" type="presParOf" srcId="{4E5773C4-A754-4349-96D6-856F7D486B3A}" destId="{0DBF4B85-C5BF-0D4B-A981-9E95AD22496B}" srcOrd="0" destOrd="0" presId="urn:microsoft.com/office/officeart/2009/3/layout/StepUpProcess"/>
    <dgm:cxn modelId="{2023DA9C-D0BF-8143-847C-30410F3BF173}" type="presParOf" srcId="{1BFEA445-24ED-5643-87CA-F30BB1FAE8CF}" destId="{EC797D9B-A3A1-BB42-BEC5-485596202E02}" srcOrd="4" destOrd="0" presId="urn:microsoft.com/office/officeart/2009/3/layout/StepUpProcess"/>
    <dgm:cxn modelId="{4E707604-BDEC-6A42-A1A9-ACDF0E309EAF}" type="presParOf" srcId="{EC797D9B-A3A1-BB42-BEC5-485596202E02}" destId="{CBCB29B8-EC6F-204A-A4C5-BB2DAC46C01E}" srcOrd="0" destOrd="0" presId="urn:microsoft.com/office/officeart/2009/3/layout/StepUpProcess"/>
    <dgm:cxn modelId="{DE7C31F8-A86F-AE45-91D5-3E3860EE1157}" type="presParOf" srcId="{EC797D9B-A3A1-BB42-BEC5-485596202E02}" destId="{98AF1F34-7635-F24B-9C5C-E848E19B3EC3}" srcOrd="1" destOrd="0" presId="urn:microsoft.com/office/officeart/2009/3/layout/StepUpProcess"/>
    <dgm:cxn modelId="{52B5DE4E-F260-DC4E-8ADA-B11430FFCE8B}" type="presParOf" srcId="{EC797D9B-A3A1-BB42-BEC5-485596202E02}" destId="{16F49121-6FF8-2E44-949B-44344243E877}" srcOrd="2" destOrd="0" presId="urn:microsoft.com/office/officeart/2009/3/layout/StepUpProcess"/>
    <dgm:cxn modelId="{0F667A6F-F9F8-7D47-B160-4DAAF8EC5630}" type="presParOf" srcId="{1BFEA445-24ED-5643-87CA-F30BB1FAE8CF}" destId="{C82B0EBA-89B9-3A4D-A358-09FAB594AA20}" srcOrd="5" destOrd="0" presId="urn:microsoft.com/office/officeart/2009/3/layout/StepUpProcess"/>
    <dgm:cxn modelId="{B2DBCD73-6B3A-8240-B2ED-08016626A146}" type="presParOf" srcId="{C82B0EBA-89B9-3A4D-A358-09FAB594AA20}" destId="{9EEC9546-DFE0-D941-9D5A-D7BAC131512D}" srcOrd="0" destOrd="0" presId="urn:microsoft.com/office/officeart/2009/3/layout/StepUpProcess"/>
    <dgm:cxn modelId="{0CDA24E7-0822-1F46-A2A5-C4B56C052ED6}" type="presParOf" srcId="{1BFEA445-24ED-5643-87CA-F30BB1FAE8CF}" destId="{0A7AC961-5B94-7649-A03D-5B748CD513D8}" srcOrd="6" destOrd="0" presId="urn:microsoft.com/office/officeart/2009/3/layout/StepUpProcess"/>
    <dgm:cxn modelId="{FC4D917C-8A5F-E34D-8D41-7917BDAB18C1}" type="presParOf" srcId="{0A7AC961-5B94-7649-A03D-5B748CD513D8}" destId="{39FC647E-9E13-3A40-B258-6F97663E93CB}" srcOrd="0" destOrd="0" presId="urn:microsoft.com/office/officeart/2009/3/layout/StepUpProcess"/>
    <dgm:cxn modelId="{5649B687-B076-DC41-8ECC-9D6F29982655}" type="presParOf" srcId="{0A7AC961-5B94-7649-A03D-5B748CD513D8}" destId="{67FD3895-2A0F-4942-B5B6-F7C1965C8281}" srcOrd="1" destOrd="0" presId="urn:microsoft.com/office/officeart/2009/3/layout/StepUpProcess"/>
    <dgm:cxn modelId="{87B6981F-F00F-0148-9613-4A6B4199E4B2}" type="presParOf" srcId="{0A7AC961-5B94-7649-A03D-5B748CD513D8}" destId="{A8D5CB34-A398-9C44-86C4-61EAC76C0F05}" srcOrd="2" destOrd="0" presId="urn:microsoft.com/office/officeart/2009/3/layout/StepUpProcess"/>
    <dgm:cxn modelId="{0444D8F7-B916-EA47-9CEC-3137D63CC62D}" type="presParOf" srcId="{1BFEA445-24ED-5643-87CA-F30BB1FAE8CF}" destId="{1902D21D-B03A-4847-9E31-49C8E9010842}" srcOrd="7" destOrd="0" presId="urn:microsoft.com/office/officeart/2009/3/layout/StepUpProcess"/>
    <dgm:cxn modelId="{CA6A38FC-7494-AE48-8B49-045949FD67AB}" type="presParOf" srcId="{1902D21D-B03A-4847-9E31-49C8E9010842}" destId="{62F35C49-B734-7044-BFDF-C99CC1AAAB17}" srcOrd="0" destOrd="0" presId="urn:microsoft.com/office/officeart/2009/3/layout/StepUpProcess"/>
    <dgm:cxn modelId="{C79FBB72-3DC1-5046-A650-82AB7B528F20}" type="presParOf" srcId="{1BFEA445-24ED-5643-87CA-F30BB1FAE8CF}" destId="{A033271A-6916-DA4B-B1A0-F1CF2B71B79A}" srcOrd="8" destOrd="0" presId="urn:microsoft.com/office/officeart/2009/3/layout/StepUpProcess"/>
    <dgm:cxn modelId="{D557088A-0BF3-2044-8192-887091EADED6}" type="presParOf" srcId="{A033271A-6916-DA4B-B1A0-F1CF2B71B79A}" destId="{CDDF16B0-D983-3B40-8B3C-8231D4A50EEF}" srcOrd="0" destOrd="0" presId="urn:microsoft.com/office/officeart/2009/3/layout/StepUpProcess"/>
    <dgm:cxn modelId="{1A61E7D1-520E-DD42-873E-A72D3584A1F6}" type="presParOf" srcId="{A033271A-6916-DA4B-B1A0-F1CF2B71B79A}" destId="{12EED76E-17C4-CC4D-8D3D-910601CB693A}" srcOrd="1" destOrd="0" presId="urn:microsoft.com/office/officeart/2009/3/layout/StepUpProcess"/>
    <dgm:cxn modelId="{9D353F3D-3659-4E4F-9667-22E117AE593D}" type="presParOf" srcId="{A033271A-6916-DA4B-B1A0-F1CF2B71B79A}" destId="{4012A244-A7E8-EE4A-BFA3-B57AF3F9BAB3}" srcOrd="2" destOrd="0" presId="urn:microsoft.com/office/officeart/2009/3/layout/StepUpProcess"/>
    <dgm:cxn modelId="{14F23DB2-1D67-EC4E-B2C3-6649548B7512}" type="presParOf" srcId="{1BFEA445-24ED-5643-87CA-F30BB1FAE8CF}" destId="{AF32725C-9C35-804A-BA3B-364F60179F37}" srcOrd="9" destOrd="0" presId="urn:microsoft.com/office/officeart/2009/3/layout/StepUpProcess"/>
    <dgm:cxn modelId="{AF3E374A-810C-0844-BB75-20394F316430}" type="presParOf" srcId="{AF32725C-9C35-804A-BA3B-364F60179F37}" destId="{862A7FD5-3298-D048-B81E-61117AD4F83C}" srcOrd="0" destOrd="0" presId="urn:microsoft.com/office/officeart/2009/3/layout/StepUpProcess"/>
    <dgm:cxn modelId="{C6FE3A10-EC49-7E4A-873A-AA5E3610AD79}" type="presParOf" srcId="{1BFEA445-24ED-5643-87CA-F30BB1FAE8CF}" destId="{3599C8DE-BEFE-3243-9CDB-B0BF7A6D2461}" srcOrd="10" destOrd="0" presId="urn:microsoft.com/office/officeart/2009/3/layout/StepUpProcess"/>
    <dgm:cxn modelId="{E2124A45-7FF7-684E-9EA0-6764150B44FE}" type="presParOf" srcId="{3599C8DE-BEFE-3243-9CDB-B0BF7A6D2461}" destId="{6038827E-A043-484F-941B-8764353FC87E}" srcOrd="0" destOrd="0" presId="urn:microsoft.com/office/officeart/2009/3/layout/StepUpProcess"/>
    <dgm:cxn modelId="{56E39EE7-0989-044B-A801-76B1F7EE57D3}" type="presParOf" srcId="{3599C8DE-BEFE-3243-9CDB-B0BF7A6D2461}" destId="{97AA7898-C13D-2045-9396-9B2A2AA40F9C}" srcOrd="1" destOrd="0" presId="urn:microsoft.com/office/officeart/2009/3/layout/StepUpProcess"/>
    <dgm:cxn modelId="{85E486DD-E0F9-814B-B20D-098A3A4FC73A}" type="presParOf" srcId="{3599C8DE-BEFE-3243-9CDB-B0BF7A6D2461}" destId="{86FA4995-7E0C-9D42-A495-200654E074AE}" srcOrd="2" destOrd="0" presId="urn:microsoft.com/office/officeart/2009/3/layout/StepUpProcess"/>
    <dgm:cxn modelId="{A951CFD3-8B5B-0B44-B934-E86834D2A73E}" type="presParOf" srcId="{1BFEA445-24ED-5643-87CA-F30BB1FAE8CF}" destId="{FE3ABACE-EE76-A745-B838-FFCA11F0AC93}" srcOrd="11" destOrd="0" presId="urn:microsoft.com/office/officeart/2009/3/layout/StepUpProcess"/>
    <dgm:cxn modelId="{D81CDDCA-5531-0741-8C2E-EB13CE7358A7}" type="presParOf" srcId="{FE3ABACE-EE76-A745-B838-FFCA11F0AC93}" destId="{F968313B-F84B-A149-8239-C389DB44D7D3}" srcOrd="0" destOrd="0" presId="urn:microsoft.com/office/officeart/2009/3/layout/StepUpProcess"/>
    <dgm:cxn modelId="{D6754114-6FBD-7748-A816-652C6AB39623}" type="presParOf" srcId="{1BFEA445-24ED-5643-87CA-F30BB1FAE8CF}" destId="{D512FE41-C1B4-8447-9D61-A9CA411A9E1E}" srcOrd="12" destOrd="0" presId="urn:microsoft.com/office/officeart/2009/3/layout/StepUpProcess"/>
    <dgm:cxn modelId="{9BFC9C59-0DDF-D047-B880-BF129C8183E9}" type="presParOf" srcId="{D512FE41-C1B4-8447-9D61-A9CA411A9E1E}" destId="{306E54EA-12A3-3A45-97A2-368A31EF6CAA}" srcOrd="0" destOrd="0" presId="urn:microsoft.com/office/officeart/2009/3/layout/StepUpProcess"/>
    <dgm:cxn modelId="{C5CBC34D-7967-9F48-8CF3-EDEB90388F45}" type="presParOf" srcId="{D512FE41-C1B4-8447-9D61-A9CA411A9E1E}" destId="{CDCC1120-3DEC-AE4C-A098-DBC542C5855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61CBF2-4CA4-104D-9D1B-3666D1FCF9CB}" type="doc">
      <dgm:prSet loTypeId="urn:microsoft.com/office/officeart/2005/8/layout/venn1" loCatId="" qsTypeId="urn:microsoft.com/office/officeart/2005/8/quickstyle/simple4" qsCatId="simple" csTypeId="urn:microsoft.com/office/officeart/2005/8/colors/colorful1#2" csCatId="colorful" phldr="1"/>
      <dgm:spPr/>
    </dgm:pt>
    <dgm:pt modelId="{D0D153B7-2214-C14E-A63E-53A3114DB8A1}">
      <dgm:prSet phldrT="[Text]" custT="1"/>
      <dgm:spPr/>
      <dgm:t>
        <a:bodyPr/>
        <a:lstStyle/>
        <a:p>
          <a:r>
            <a:rPr lang="en-US" sz="3200" dirty="0"/>
            <a:t>CO</a:t>
          </a:r>
          <a:r>
            <a:rPr lang="en-US" sz="3200" baseline="-25000" dirty="0"/>
            <a:t>2</a:t>
          </a:r>
          <a:r>
            <a:rPr lang="en-US" sz="3200" dirty="0"/>
            <a:t> Priority</a:t>
          </a:r>
        </a:p>
      </dgm:t>
    </dgm:pt>
    <dgm:pt modelId="{B25BD94A-E4C8-9345-9DA5-A2A10D53C7D3}" type="parTrans" cxnId="{CE3FD46E-7ECE-D34A-B726-322A8BA4D1D8}">
      <dgm:prSet/>
      <dgm:spPr/>
      <dgm:t>
        <a:bodyPr/>
        <a:lstStyle/>
        <a:p>
          <a:endParaRPr lang="en-US"/>
        </a:p>
      </dgm:t>
    </dgm:pt>
    <dgm:pt modelId="{3C00B8EC-188B-F94C-A01A-1C13D668133D}" type="sibTrans" cxnId="{CE3FD46E-7ECE-D34A-B726-322A8BA4D1D8}">
      <dgm:prSet/>
      <dgm:spPr/>
      <dgm:t>
        <a:bodyPr/>
        <a:lstStyle/>
        <a:p>
          <a:endParaRPr lang="en-US"/>
        </a:p>
      </dgm:t>
    </dgm:pt>
    <dgm:pt modelId="{BF2DC366-44D3-F34F-B4BF-059EABC3EEF6}">
      <dgm:prSet phldrT="[Text]" custT="1"/>
      <dgm:spPr/>
      <dgm:t>
        <a:bodyPr/>
        <a:lstStyle/>
        <a:p>
          <a:r>
            <a:rPr lang="en-US" sz="3200" dirty="0"/>
            <a:t>Region</a:t>
          </a:r>
          <a:endParaRPr lang="en-US" sz="1900" dirty="0"/>
        </a:p>
      </dgm:t>
    </dgm:pt>
    <dgm:pt modelId="{F315370E-E257-9148-864E-94382E729EB2}" type="parTrans" cxnId="{089BFB4F-83AA-1842-ACDF-282264B098F8}">
      <dgm:prSet/>
      <dgm:spPr/>
      <dgm:t>
        <a:bodyPr/>
        <a:lstStyle/>
        <a:p>
          <a:endParaRPr lang="en-US"/>
        </a:p>
      </dgm:t>
    </dgm:pt>
    <dgm:pt modelId="{5160C2DF-CEF7-4147-B6CA-7F9049D22BB3}" type="sibTrans" cxnId="{089BFB4F-83AA-1842-ACDF-282264B098F8}">
      <dgm:prSet/>
      <dgm:spPr/>
      <dgm:t>
        <a:bodyPr/>
        <a:lstStyle/>
        <a:p>
          <a:endParaRPr lang="en-US"/>
        </a:p>
      </dgm:t>
    </dgm:pt>
    <dgm:pt modelId="{E1EC3E33-EC48-C74B-9CB4-A74184DA19F4}">
      <dgm:prSet phldrT="[Text]"/>
      <dgm:spPr/>
      <dgm:t>
        <a:bodyPr/>
        <a:lstStyle/>
        <a:p>
          <a:r>
            <a:rPr lang="en-US" dirty="0"/>
            <a:t>Sustainability Goals</a:t>
          </a:r>
        </a:p>
      </dgm:t>
    </dgm:pt>
    <dgm:pt modelId="{EEA4BD7E-EAF5-5140-BF0F-F158DC248CD0}" type="parTrans" cxnId="{687AA2AE-9D38-B140-AE0C-5F80B15C51B9}">
      <dgm:prSet/>
      <dgm:spPr/>
      <dgm:t>
        <a:bodyPr/>
        <a:lstStyle/>
        <a:p>
          <a:endParaRPr lang="en-US"/>
        </a:p>
      </dgm:t>
    </dgm:pt>
    <dgm:pt modelId="{A33A7E15-BD62-414F-8503-D1D00E3F32CF}" type="sibTrans" cxnId="{687AA2AE-9D38-B140-AE0C-5F80B15C51B9}">
      <dgm:prSet/>
      <dgm:spPr/>
      <dgm:t>
        <a:bodyPr/>
        <a:lstStyle/>
        <a:p>
          <a:endParaRPr lang="en-US"/>
        </a:p>
      </dgm:t>
    </dgm:pt>
    <dgm:pt modelId="{EBEE366E-DA1A-0249-AA7B-E339D19C9498}">
      <dgm:prSet phldrT="[Text]" custT="1"/>
      <dgm:spPr/>
      <dgm:t>
        <a:bodyPr/>
        <a:lstStyle/>
        <a:p>
          <a:r>
            <a:rPr lang="en-US" sz="3200" dirty="0"/>
            <a:t>WSF Phase</a:t>
          </a:r>
        </a:p>
      </dgm:t>
    </dgm:pt>
    <dgm:pt modelId="{48A10D26-6873-FF48-B263-9A965539864F}" type="parTrans" cxnId="{BEAA06B8-6F01-6247-9608-2A9FECD01F9A}">
      <dgm:prSet/>
      <dgm:spPr/>
      <dgm:t>
        <a:bodyPr/>
        <a:lstStyle/>
        <a:p>
          <a:endParaRPr lang="en-US"/>
        </a:p>
      </dgm:t>
    </dgm:pt>
    <dgm:pt modelId="{8C45A77C-F3BC-B548-A45D-A6DF41308BF9}" type="sibTrans" cxnId="{BEAA06B8-6F01-6247-9608-2A9FECD01F9A}">
      <dgm:prSet/>
      <dgm:spPr/>
      <dgm:t>
        <a:bodyPr/>
        <a:lstStyle/>
        <a:p>
          <a:endParaRPr lang="en-US"/>
        </a:p>
      </dgm:t>
    </dgm:pt>
    <dgm:pt modelId="{C5185C74-C3C3-D544-99AE-D3708EC0E36E}">
      <dgm:prSet phldrT="[Text]"/>
      <dgm:spPr/>
      <dgm:t>
        <a:bodyPr/>
        <a:lstStyle/>
        <a:p>
          <a:r>
            <a:rPr lang="en-US" dirty="0"/>
            <a:t>Developing</a:t>
          </a:r>
        </a:p>
        <a:p>
          <a:r>
            <a:rPr lang="en-US" dirty="0"/>
            <a:t>Developed</a:t>
          </a:r>
        </a:p>
      </dgm:t>
    </dgm:pt>
    <dgm:pt modelId="{13AF708D-655C-3646-8690-19028BA8372A}" type="parTrans" cxnId="{7256E4E6-556D-1249-9E3C-759359C0C7A0}">
      <dgm:prSet/>
      <dgm:spPr/>
      <dgm:t>
        <a:bodyPr/>
        <a:lstStyle/>
        <a:p>
          <a:endParaRPr lang="en-US"/>
        </a:p>
      </dgm:t>
    </dgm:pt>
    <dgm:pt modelId="{E5C1D552-CC11-D241-A1A5-FD725E9ED90D}" type="sibTrans" cxnId="{7256E4E6-556D-1249-9E3C-759359C0C7A0}">
      <dgm:prSet/>
      <dgm:spPr/>
      <dgm:t>
        <a:bodyPr/>
        <a:lstStyle/>
        <a:p>
          <a:endParaRPr lang="en-US"/>
        </a:p>
      </dgm:t>
    </dgm:pt>
    <dgm:pt modelId="{9EB19B42-9212-7046-BF2F-36A8F9DA952C}" type="pres">
      <dgm:prSet presAssocID="{BA61CBF2-4CA4-104D-9D1B-3666D1FCF9CB}" presName="compositeShape" presStyleCnt="0">
        <dgm:presLayoutVars>
          <dgm:chMax val="7"/>
          <dgm:dir/>
          <dgm:resizeHandles val="exact"/>
        </dgm:presLayoutVars>
      </dgm:prSet>
      <dgm:spPr/>
    </dgm:pt>
    <dgm:pt modelId="{74D0CF94-F976-2441-B6B6-D4049D3B3E05}" type="pres">
      <dgm:prSet presAssocID="{D0D153B7-2214-C14E-A63E-53A3114DB8A1}" presName="circ1" presStyleLbl="vennNode1" presStyleIdx="0" presStyleCnt="5"/>
      <dgm:spPr/>
    </dgm:pt>
    <dgm:pt modelId="{57631AA3-F68B-574A-A4A9-DAAB99AFC588}" type="pres">
      <dgm:prSet presAssocID="{D0D153B7-2214-C14E-A63E-53A3114DB8A1}" presName="circ1Tx" presStyleLbl="revTx" presStyleIdx="0" presStyleCnt="0" custLinFactNeighborY="195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1B63A8-06DD-0C48-B188-FE6FC5A19647}" type="pres">
      <dgm:prSet presAssocID="{BF2DC366-44D3-F34F-B4BF-059EABC3EEF6}" presName="circ2" presStyleLbl="vennNode1" presStyleIdx="1" presStyleCnt="5"/>
      <dgm:spPr/>
    </dgm:pt>
    <dgm:pt modelId="{C56DE240-88BA-DF41-A4F9-AB9ACF7517FE}" type="pres">
      <dgm:prSet presAssocID="{BF2DC366-44D3-F34F-B4BF-059EABC3EEF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3CB552-1F22-EB4A-A765-6671AF1E5C9C}" type="pres">
      <dgm:prSet presAssocID="{E1EC3E33-EC48-C74B-9CB4-A74184DA19F4}" presName="circ3" presStyleLbl="vennNode1" presStyleIdx="2" presStyleCnt="5"/>
      <dgm:spPr/>
    </dgm:pt>
    <dgm:pt modelId="{BD2BCA6A-173D-154A-985D-6AC51C4A2CEB}" type="pres">
      <dgm:prSet presAssocID="{E1EC3E33-EC48-C74B-9CB4-A74184DA19F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FC9CBD-5EED-FF41-B3E4-8F336C1DDC11}" type="pres">
      <dgm:prSet presAssocID="{C5185C74-C3C3-D544-99AE-D3708EC0E36E}" presName="circ4" presStyleLbl="vennNode1" presStyleIdx="3" presStyleCnt="5"/>
      <dgm:spPr/>
    </dgm:pt>
    <dgm:pt modelId="{21EA18AB-A04E-6649-A326-A735DCE7F204}" type="pres">
      <dgm:prSet presAssocID="{C5185C74-C3C3-D544-99AE-D3708EC0E36E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5228C9-A58D-E541-9F10-7C8BD28B6969}" type="pres">
      <dgm:prSet presAssocID="{EBEE366E-DA1A-0249-AA7B-E339D19C9498}" presName="circ5" presStyleLbl="vennNode1" presStyleIdx="4" presStyleCnt="5"/>
      <dgm:spPr/>
    </dgm:pt>
    <dgm:pt modelId="{DCD862C2-F008-6E42-A16B-28F504821F14}" type="pres">
      <dgm:prSet presAssocID="{EBEE366E-DA1A-0249-AA7B-E339D19C9498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256E4E6-556D-1249-9E3C-759359C0C7A0}" srcId="{BA61CBF2-4CA4-104D-9D1B-3666D1FCF9CB}" destId="{C5185C74-C3C3-D544-99AE-D3708EC0E36E}" srcOrd="3" destOrd="0" parTransId="{13AF708D-655C-3646-8690-19028BA8372A}" sibTransId="{E5C1D552-CC11-D241-A1A5-FD725E9ED90D}"/>
    <dgm:cxn modelId="{089BFB4F-83AA-1842-ACDF-282264B098F8}" srcId="{BA61CBF2-4CA4-104D-9D1B-3666D1FCF9CB}" destId="{BF2DC366-44D3-F34F-B4BF-059EABC3EEF6}" srcOrd="1" destOrd="0" parTransId="{F315370E-E257-9148-864E-94382E729EB2}" sibTransId="{5160C2DF-CEF7-4147-B6CA-7F9049D22BB3}"/>
    <dgm:cxn modelId="{BEAA06B8-6F01-6247-9608-2A9FECD01F9A}" srcId="{BA61CBF2-4CA4-104D-9D1B-3666D1FCF9CB}" destId="{EBEE366E-DA1A-0249-AA7B-E339D19C9498}" srcOrd="4" destOrd="0" parTransId="{48A10D26-6873-FF48-B263-9A965539864F}" sibTransId="{8C45A77C-F3BC-B548-A45D-A6DF41308BF9}"/>
    <dgm:cxn modelId="{1BB17B4F-3315-7B4D-910A-AC18A486ACD1}" type="presOf" srcId="{E1EC3E33-EC48-C74B-9CB4-A74184DA19F4}" destId="{BD2BCA6A-173D-154A-985D-6AC51C4A2CEB}" srcOrd="0" destOrd="0" presId="urn:microsoft.com/office/officeart/2005/8/layout/venn1"/>
    <dgm:cxn modelId="{A8E1FFE4-DBD8-E94B-9F75-61E49F49E003}" type="presOf" srcId="{EBEE366E-DA1A-0249-AA7B-E339D19C9498}" destId="{DCD862C2-F008-6E42-A16B-28F504821F14}" srcOrd="0" destOrd="0" presId="urn:microsoft.com/office/officeart/2005/8/layout/venn1"/>
    <dgm:cxn modelId="{BBCE9D9E-B6F9-6A49-93B0-09D7C467BCFB}" type="presOf" srcId="{BF2DC366-44D3-F34F-B4BF-059EABC3EEF6}" destId="{C56DE240-88BA-DF41-A4F9-AB9ACF7517FE}" srcOrd="0" destOrd="0" presId="urn:microsoft.com/office/officeart/2005/8/layout/venn1"/>
    <dgm:cxn modelId="{687AA2AE-9D38-B140-AE0C-5F80B15C51B9}" srcId="{BA61CBF2-4CA4-104D-9D1B-3666D1FCF9CB}" destId="{E1EC3E33-EC48-C74B-9CB4-A74184DA19F4}" srcOrd="2" destOrd="0" parTransId="{EEA4BD7E-EAF5-5140-BF0F-F158DC248CD0}" sibTransId="{A33A7E15-BD62-414F-8503-D1D00E3F32CF}"/>
    <dgm:cxn modelId="{FC0625C4-616F-2148-8379-3112480E014B}" type="presOf" srcId="{D0D153B7-2214-C14E-A63E-53A3114DB8A1}" destId="{57631AA3-F68B-574A-A4A9-DAAB99AFC588}" srcOrd="0" destOrd="0" presId="urn:microsoft.com/office/officeart/2005/8/layout/venn1"/>
    <dgm:cxn modelId="{17F97B1B-5E58-5F43-8216-B43D28A303E2}" type="presOf" srcId="{BA61CBF2-4CA4-104D-9D1B-3666D1FCF9CB}" destId="{9EB19B42-9212-7046-BF2F-36A8F9DA952C}" srcOrd="0" destOrd="0" presId="urn:microsoft.com/office/officeart/2005/8/layout/venn1"/>
    <dgm:cxn modelId="{8EFCCE98-D00D-064E-9633-B9B0118A2CD8}" type="presOf" srcId="{C5185C74-C3C3-D544-99AE-D3708EC0E36E}" destId="{21EA18AB-A04E-6649-A326-A735DCE7F204}" srcOrd="0" destOrd="0" presId="urn:microsoft.com/office/officeart/2005/8/layout/venn1"/>
    <dgm:cxn modelId="{CE3FD46E-7ECE-D34A-B726-322A8BA4D1D8}" srcId="{BA61CBF2-4CA4-104D-9D1B-3666D1FCF9CB}" destId="{D0D153B7-2214-C14E-A63E-53A3114DB8A1}" srcOrd="0" destOrd="0" parTransId="{B25BD94A-E4C8-9345-9DA5-A2A10D53C7D3}" sibTransId="{3C00B8EC-188B-F94C-A01A-1C13D668133D}"/>
    <dgm:cxn modelId="{0B1235DF-21CB-C94A-B950-027CE2CE24A6}" type="presParOf" srcId="{9EB19B42-9212-7046-BF2F-36A8F9DA952C}" destId="{74D0CF94-F976-2441-B6B6-D4049D3B3E05}" srcOrd="0" destOrd="0" presId="urn:microsoft.com/office/officeart/2005/8/layout/venn1"/>
    <dgm:cxn modelId="{CBE923D8-1A0F-E64B-B0CC-07BE9996F2F4}" type="presParOf" srcId="{9EB19B42-9212-7046-BF2F-36A8F9DA952C}" destId="{57631AA3-F68B-574A-A4A9-DAAB99AFC588}" srcOrd="1" destOrd="0" presId="urn:microsoft.com/office/officeart/2005/8/layout/venn1"/>
    <dgm:cxn modelId="{D637514B-2DA9-D14A-ADE7-A7254E4C6250}" type="presParOf" srcId="{9EB19B42-9212-7046-BF2F-36A8F9DA952C}" destId="{E11B63A8-06DD-0C48-B188-FE6FC5A19647}" srcOrd="2" destOrd="0" presId="urn:microsoft.com/office/officeart/2005/8/layout/venn1"/>
    <dgm:cxn modelId="{DBF62068-8AE6-5849-82BA-EED6724C0C9A}" type="presParOf" srcId="{9EB19B42-9212-7046-BF2F-36A8F9DA952C}" destId="{C56DE240-88BA-DF41-A4F9-AB9ACF7517FE}" srcOrd="3" destOrd="0" presId="urn:microsoft.com/office/officeart/2005/8/layout/venn1"/>
    <dgm:cxn modelId="{004C51EA-FD8E-5146-96AF-E7D1F97FFE61}" type="presParOf" srcId="{9EB19B42-9212-7046-BF2F-36A8F9DA952C}" destId="{E33CB552-1F22-EB4A-A765-6671AF1E5C9C}" srcOrd="4" destOrd="0" presId="urn:microsoft.com/office/officeart/2005/8/layout/venn1"/>
    <dgm:cxn modelId="{B64F5034-FDCD-8D49-B4D5-4BBA94DB3C09}" type="presParOf" srcId="{9EB19B42-9212-7046-BF2F-36A8F9DA952C}" destId="{BD2BCA6A-173D-154A-985D-6AC51C4A2CEB}" srcOrd="5" destOrd="0" presId="urn:microsoft.com/office/officeart/2005/8/layout/venn1"/>
    <dgm:cxn modelId="{A30C1FC0-9885-F44D-BE9D-3DA6E86384AA}" type="presParOf" srcId="{9EB19B42-9212-7046-BF2F-36A8F9DA952C}" destId="{95FC9CBD-5EED-FF41-B3E4-8F336C1DDC11}" srcOrd="6" destOrd="0" presId="urn:microsoft.com/office/officeart/2005/8/layout/venn1"/>
    <dgm:cxn modelId="{18D49D2E-9B7C-FB4F-A612-B5F1DB8101EB}" type="presParOf" srcId="{9EB19B42-9212-7046-BF2F-36A8F9DA952C}" destId="{21EA18AB-A04E-6649-A326-A735DCE7F204}" srcOrd="7" destOrd="0" presId="urn:microsoft.com/office/officeart/2005/8/layout/venn1"/>
    <dgm:cxn modelId="{F4CDCED6-4B95-6145-8075-947B1D44C9FE}" type="presParOf" srcId="{9EB19B42-9212-7046-BF2F-36A8F9DA952C}" destId="{845228C9-A58D-E541-9F10-7C8BD28B6969}" srcOrd="8" destOrd="0" presId="urn:microsoft.com/office/officeart/2005/8/layout/venn1"/>
    <dgm:cxn modelId="{14803E82-A582-B24B-B4AC-8AC2AEE4177F}" type="presParOf" srcId="{9EB19B42-9212-7046-BF2F-36A8F9DA952C}" destId="{DCD862C2-F008-6E42-A16B-28F504821F14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2FC94E-6100-4649-8C96-B70657C02B27}" type="doc">
      <dgm:prSet loTypeId="urn:microsoft.com/office/officeart/2005/8/layout/chevron1" loCatId="" qsTypeId="urn:microsoft.com/office/officeart/2009/2/quickstyle/3D8" qsCatId="3D" csTypeId="urn:microsoft.com/office/officeart/2005/8/colors/accent1_2" csCatId="accent1" phldr="1"/>
      <dgm:spPr/>
    </dgm:pt>
    <dgm:pt modelId="{D147BF2B-812A-CA44-A29D-1E3FF6CE0E08}">
      <dgm:prSet phldrT="[Text]"/>
      <dgm:spPr/>
      <dgm:t>
        <a:bodyPr/>
        <a:lstStyle/>
        <a:p>
          <a:r>
            <a:rPr lang="en-US" dirty="0"/>
            <a:t>Phase 1</a:t>
          </a:r>
        </a:p>
      </dgm:t>
    </dgm:pt>
    <dgm:pt modelId="{02739972-96D9-3C49-A45C-8E0AD6DD5D5A}" type="parTrans" cxnId="{96497D4C-C692-B74B-BC42-F83A5AAB8164}">
      <dgm:prSet/>
      <dgm:spPr/>
      <dgm:t>
        <a:bodyPr/>
        <a:lstStyle/>
        <a:p>
          <a:endParaRPr lang="en-US"/>
        </a:p>
      </dgm:t>
    </dgm:pt>
    <dgm:pt modelId="{A24DD6D1-2CE6-E84F-A61B-B608B078E72C}" type="sibTrans" cxnId="{96497D4C-C692-B74B-BC42-F83A5AAB8164}">
      <dgm:prSet/>
      <dgm:spPr/>
      <dgm:t>
        <a:bodyPr/>
        <a:lstStyle/>
        <a:p>
          <a:endParaRPr lang="en-US"/>
        </a:p>
      </dgm:t>
    </dgm:pt>
    <dgm:pt modelId="{5CBA3AC8-0B50-474C-AC7A-3B6D29FD47DB}">
      <dgm:prSet phldrT="[Text]"/>
      <dgm:spPr/>
      <dgm:t>
        <a:bodyPr/>
        <a:lstStyle/>
        <a:p>
          <a:r>
            <a:rPr lang="en-US" dirty="0"/>
            <a:t>Phase 2</a:t>
          </a:r>
        </a:p>
      </dgm:t>
    </dgm:pt>
    <dgm:pt modelId="{5238A1F2-B2A1-284B-81B3-9C77D2897B77}" type="parTrans" cxnId="{D1DB1AB9-4225-0B4B-8970-25C163DFF2CC}">
      <dgm:prSet/>
      <dgm:spPr/>
      <dgm:t>
        <a:bodyPr/>
        <a:lstStyle/>
        <a:p>
          <a:endParaRPr lang="en-US"/>
        </a:p>
      </dgm:t>
    </dgm:pt>
    <dgm:pt modelId="{57969294-8103-8B40-9ED4-FB2A762C8A91}" type="sibTrans" cxnId="{D1DB1AB9-4225-0B4B-8970-25C163DFF2CC}">
      <dgm:prSet/>
      <dgm:spPr/>
      <dgm:t>
        <a:bodyPr/>
        <a:lstStyle/>
        <a:p>
          <a:endParaRPr lang="en-US"/>
        </a:p>
      </dgm:t>
    </dgm:pt>
    <dgm:pt modelId="{D3EC1818-C1D1-5149-953E-041464498976}">
      <dgm:prSet phldrT="[Text]"/>
      <dgm:spPr/>
      <dgm:t>
        <a:bodyPr/>
        <a:lstStyle/>
        <a:p>
          <a:r>
            <a:rPr lang="en-US" dirty="0"/>
            <a:t>Phase 3</a:t>
          </a:r>
        </a:p>
      </dgm:t>
    </dgm:pt>
    <dgm:pt modelId="{B9EF1A13-EC5A-3143-80AD-D3527EA2C169}" type="parTrans" cxnId="{3AA22C91-6C6A-5A48-98D2-B1103285F2A2}">
      <dgm:prSet/>
      <dgm:spPr/>
      <dgm:t>
        <a:bodyPr/>
        <a:lstStyle/>
        <a:p>
          <a:endParaRPr lang="en-US"/>
        </a:p>
      </dgm:t>
    </dgm:pt>
    <dgm:pt modelId="{03146C7F-C2E3-AC44-8E37-0AEE8A0F2D2C}" type="sibTrans" cxnId="{3AA22C91-6C6A-5A48-98D2-B1103285F2A2}">
      <dgm:prSet/>
      <dgm:spPr/>
      <dgm:t>
        <a:bodyPr/>
        <a:lstStyle/>
        <a:p>
          <a:endParaRPr lang="en-US"/>
        </a:p>
      </dgm:t>
    </dgm:pt>
    <dgm:pt modelId="{F86BE94C-DD8A-0E4B-9113-375B3129F4AA}" type="pres">
      <dgm:prSet presAssocID="{EF2FC94E-6100-4649-8C96-B70657C02B27}" presName="Name0" presStyleCnt="0">
        <dgm:presLayoutVars>
          <dgm:dir/>
          <dgm:animLvl val="lvl"/>
          <dgm:resizeHandles val="exact"/>
        </dgm:presLayoutVars>
      </dgm:prSet>
      <dgm:spPr/>
    </dgm:pt>
    <dgm:pt modelId="{330B8B30-3A6A-9848-9651-D98F8BCA4DDB}" type="pres">
      <dgm:prSet presAssocID="{D147BF2B-812A-CA44-A29D-1E3FF6CE0E08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359E7-5BF5-094E-BB61-DE63B97D0DAB}" type="pres">
      <dgm:prSet presAssocID="{A24DD6D1-2CE6-E84F-A61B-B608B078E72C}" presName="parTxOnlySpace" presStyleCnt="0"/>
      <dgm:spPr/>
    </dgm:pt>
    <dgm:pt modelId="{E40FA90F-906E-D641-B6F2-B236CBB8BFC4}" type="pres">
      <dgm:prSet presAssocID="{5CBA3AC8-0B50-474C-AC7A-3B6D29FD47DB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9010F0-F3A8-614B-AFEE-3C4B4A672B12}" type="pres">
      <dgm:prSet presAssocID="{57969294-8103-8B40-9ED4-FB2A762C8A91}" presName="parTxOnlySpace" presStyleCnt="0"/>
      <dgm:spPr/>
    </dgm:pt>
    <dgm:pt modelId="{F09283C7-ED37-874D-979E-154E2DB84172}" type="pres">
      <dgm:prSet presAssocID="{D3EC1818-C1D1-5149-953E-041464498976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ACC9E2-A9BD-D64A-9099-B9CF8A06B0B3}" type="presOf" srcId="{5CBA3AC8-0B50-474C-AC7A-3B6D29FD47DB}" destId="{E40FA90F-906E-D641-B6F2-B236CBB8BFC4}" srcOrd="0" destOrd="0" presId="urn:microsoft.com/office/officeart/2005/8/layout/chevron1"/>
    <dgm:cxn modelId="{96497D4C-C692-B74B-BC42-F83A5AAB8164}" srcId="{EF2FC94E-6100-4649-8C96-B70657C02B27}" destId="{D147BF2B-812A-CA44-A29D-1E3FF6CE0E08}" srcOrd="0" destOrd="0" parTransId="{02739972-96D9-3C49-A45C-8E0AD6DD5D5A}" sibTransId="{A24DD6D1-2CE6-E84F-A61B-B608B078E72C}"/>
    <dgm:cxn modelId="{ED74FD6C-E814-0840-AC4F-A47A11E1BC91}" type="presOf" srcId="{D3EC1818-C1D1-5149-953E-041464498976}" destId="{F09283C7-ED37-874D-979E-154E2DB84172}" srcOrd="0" destOrd="0" presId="urn:microsoft.com/office/officeart/2005/8/layout/chevron1"/>
    <dgm:cxn modelId="{D1DB1AB9-4225-0B4B-8970-25C163DFF2CC}" srcId="{EF2FC94E-6100-4649-8C96-B70657C02B27}" destId="{5CBA3AC8-0B50-474C-AC7A-3B6D29FD47DB}" srcOrd="1" destOrd="0" parTransId="{5238A1F2-B2A1-284B-81B3-9C77D2897B77}" sibTransId="{57969294-8103-8B40-9ED4-FB2A762C8A91}"/>
    <dgm:cxn modelId="{3AA22C91-6C6A-5A48-98D2-B1103285F2A2}" srcId="{EF2FC94E-6100-4649-8C96-B70657C02B27}" destId="{D3EC1818-C1D1-5149-953E-041464498976}" srcOrd="2" destOrd="0" parTransId="{B9EF1A13-EC5A-3143-80AD-D3527EA2C169}" sibTransId="{03146C7F-C2E3-AC44-8E37-0AEE8A0F2D2C}"/>
    <dgm:cxn modelId="{A132DAC5-A328-CB46-AB5C-E3F5A61078EC}" type="presOf" srcId="{EF2FC94E-6100-4649-8C96-B70657C02B27}" destId="{F86BE94C-DD8A-0E4B-9113-375B3129F4AA}" srcOrd="0" destOrd="0" presId="urn:microsoft.com/office/officeart/2005/8/layout/chevron1"/>
    <dgm:cxn modelId="{767A8563-3177-884A-A25F-E5164883C6CA}" type="presOf" srcId="{D147BF2B-812A-CA44-A29D-1E3FF6CE0E08}" destId="{330B8B30-3A6A-9848-9651-D98F8BCA4DDB}" srcOrd="0" destOrd="0" presId="urn:microsoft.com/office/officeart/2005/8/layout/chevron1"/>
    <dgm:cxn modelId="{07EFA1BA-FC0C-294A-9235-D9CCD49EA086}" type="presParOf" srcId="{F86BE94C-DD8A-0E4B-9113-375B3129F4AA}" destId="{330B8B30-3A6A-9848-9651-D98F8BCA4DDB}" srcOrd="0" destOrd="0" presId="urn:microsoft.com/office/officeart/2005/8/layout/chevron1"/>
    <dgm:cxn modelId="{7B01B011-C40F-7046-97F7-9A500BC998E6}" type="presParOf" srcId="{F86BE94C-DD8A-0E4B-9113-375B3129F4AA}" destId="{528359E7-5BF5-094E-BB61-DE63B97D0DAB}" srcOrd="1" destOrd="0" presId="urn:microsoft.com/office/officeart/2005/8/layout/chevron1"/>
    <dgm:cxn modelId="{BF9B3102-A01E-0241-B401-30EC3FEDA547}" type="presParOf" srcId="{F86BE94C-DD8A-0E4B-9113-375B3129F4AA}" destId="{E40FA90F-906E-D641-B6F2-B236CBB8BFC4}" srcOrd="2" destOrd="0" presId="urn:microsoft.com/office/officeart/2005/8/layout/chevron1"/>
    <dgm:cxn modelId="{A98B3338-AE67-E245-A3D5-1F0D3A14265D}" type="presParOf" srcId="{F86BE94C-DD8A-0E4B-9113-375B3129F4AA}" destId="{759010F0-F3A8-614B-AFEE-3C4B4A672B12}" srcOrd="3" destOrd="0" presId="urn:microsoft.com/office/officeart/2005/8/layout/chevron1"/>
    <dgm:cxn modelId="{BE7AFCC0-7B46-5E4B-B2D6-86C0BCC54307}" type="presParOf" srcId="{F86BE94C-DD8A-0E4B-9113-375B3129F4AA}" destId="{F09283C7-ED37-874D-979E-154E2DB84172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5172B6-DEF5-1145-9D33-A8651D866C2F}" type="doc">
      <dgm:prSet loTypeId="urn:microsoft.com/office/officeart/2005/8/layout/funnel1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17ECC3-1C4C-044D-9B41-044D67AB4DF8}">
      <dgm:prSet phldrT="[Text]"/>
      <dgm:spPr/>
      <dgm:t>
        <a:bodyPr/>
        <a:lstStyle/>
        <a:p>
          <a:r>
            <a:rPr lang="en-US" dirty="0"/>
            <a:t>CO2/ capita</a:t>
          </a:r>
        </a:p>
      </dgm:t>
    </dgm:pt>
    <dgm:pt modelId="{B7628612-F581-8041-A42A-936CB4986E72}" type="parTrans" cxnId="{5B2D55F8-1C68-AC4D-8396-EB7C433BBC7D}">
      <dgm:prSet/>
      <dgm:spPr/>
      <dgm:t>
        <a:bodyPr/>
        <a:lstStyle/>
        <a:p>
          <a:endParaRPr lang="en-US"/>
        </a:p>
      </dgm:t>
    </dgm:pt>
    <dgm:pt modelId="{758E5C21-4A82-A945-A7C6-F6E59BB4FA0D}" type="sibTrans" cxnId="{5B2D55F8-1C68-AC4D-8396-EB7C433BBC7D}">
      <dgm:prSet/>
      <dgm:spPr/>
      <dgm:t>
        <a:bodyPr/>
        <a:lstStyle/>
        <a:p>
          <a:endParaRPr lang="en-US"/>
        </a:p>
      </dgm:t>
    </dgm:pt>
    <dgm:pt modelId="{7F63F75D-3A79-764E-890A-1F17829CAA79}">
      <dgm:prSet phldrT="[Text]"/>
      <dgm:spPr/>
      <dgm:t>
        <a:bodyPr/>
        <a:lstStyle/>
        <a:p>
          <a:r>
            <a:rPr lang="en-US" dirty="0"/>
            <a:t>GDP</a:t>
          </a:r>
        </a:p>
      </dgm:t>
    </dgm:pt>
    <dgm:pt modelId="{875AA2A9-6EC7-6244-84BE-21BAFB482B4B}" type="parTrans" cxnId="{B432F98D-9E1B-B442-AC6D-54A31ABEA2DD}">
      <dgm:prSet/>
      <dgm:spPr/>
      <dgm:t>
        <a:bodyPr/>
        <a:lstStyle/>
        <a:p>
          <a:endParaRPr lang="en-US"/>
        </a:p>
      </dgm:t>
    </dgm:pt>
    <dgm:pt modelId="{8B17450D-A2F2-764C-9BA0-2E05A3340B1A}" type="sibTrans" cxnId="{B432F98D-9E1B-B442-AC6D-54A31ABEA2DD}">
      <dgm:prSet/>
      <dgm:spPr/>
      <dgm:t>
        <a:bodyPr/>
        <a:lstStyle/>
        <a:p>
          <a:endParaRPr lang="en-US"/>
        </a:p>
      </dgm:t>
    </dgm:pt>
    <dgm:pt modelId="{060F6942-95A3-9942-9A83-D454EBA20329}">
      <dgm:prSet phldrT="[Text]" custT="1"/>
      <dgm:spPr>
        <a:gradFill rotWithShape="0">
          <a:gsLst>
            <a:gs pos="0">
              <a:schemeClr val="accent1">
                <a:hueOff val="0"/>
                <a:satOff val="0"/>
                <a:alphaOff val="0"/>
                <a:tint val="96000"/>
                <a:lumMod val="93000"/>
                <a:lumOff val="7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</a:gradFill>
      </dgm:spPr>
      <dgm:t>
        <a:bodyPr/>
        <a:lstStyle/>
        <a:p>
          <a:r>
            <a:rPr lang="en-US" sz="1300" dirty="0"/>
            <a:t>Happiness </a:t>
          </a:r>
          <a:r>
            <a:rPr lang="en-US" sz="1600" dirty="0"/>
            <a:t>index</a:t>
          </a:r>
          <a:endParaRPr lang="en-US" sz="1300" dirty="0"/>
        </a:p>
      </dgm:t>
    </dgm:pt>
    <dgm:pt modelId="{58C34400-3A82-664C-B06E-5A68CAF5AB96}" type="parTrans" cxnId="{421FF315-BEA3-7444-ACB3-91B8DC19E908}">
      <dgm:prSet/>
      <dgm:spPr/>
      <dgm:t>
        <a:bodyPr/>
        <a:lstStyle/>
        <a:p>
          <a:endParaRPr lang="en-US"/>
        </a:p>
      </dgm:t>
    </dgm:pt>
    <dgm:pt modelId="{17276195-B576-D246-B3A3-BD874DB11606}" type="sibTrans" cxnId="{421FF315-BEA3-7444-ACB3-91B8DC19E908}">
      <dgm:prSet/>
      <dgm:spPr/>
      <dgm:t>
        <a:bodyPr/>
        <a:lstStyle/>
        <a:p>
          <a:endParaRPr lang="en-US"/>
        </a:p>
      </dgm:t>
    </dgm:pt>
    <dgm:pt modelId="{D0EFFDE8-6903-A947-A937-4EB7D2F328EE}">
      <dgm:prSet phldrT="[Text]"/>
      <dgm:spPr/>
      <dgm:t>
        <a:bodyPr/>
        <a:lstStyle/>
        <a:p>
          <a:r>
            <a:rPr lang="en-US" b="1" dirty="0"/>
            <a:t>Prioritize countries </a:t>
          </a:r>
          <a:r>
            <a:rPr lang="en-US" dirty="0"/>
            <a:t>-structured approach will increase confidence, opportunities will still be seized</a:t>
          </a:r>
        </a:p>
      </dgm:t>
    </dgm:pt>
    <dgm:pt modelId="{2AD0AC9B-0D1E-4949-81D1-B3ABFFE0DABC}" type="parTrans" cxnId="{E0B5CBF5-2F2B-C749-89FE-FE88C96C13BB}">
      <dgm:prSet/>
      <dgm:spPr/>
      <dgm:t>
        <a:bodyPr/>
        <a:lstStyle/>
        <a:p>
          <a:endParaRPr lang="en-US"/>
        </a:p>
      </dgm:t>
    </dgm:pt>
    <dgm:pt modelId="{B4F9FA34-D8A8-074E-8681-1AB76277DC54}" type="sibTrans" cxnId="{E0B5CBF5-2F2B-C749-89FE-FE88C96C13BB}">
      <dgm:prSet/>
      <dgm:spPr/>
      <dgm:t>
        <a:bodyPr/>
        <a:lstStyle/>
        <a:p>
          <a:endParaRPr lang="en-US"/>
        </a:p>
      </dgm:t>
    </dgm:pt>
    <dgm:pt modelId="{032922D5-A791-EF4B-96A9-FFC0067AC436}" type="pres">
      <dgm:prSet presAssocID="{6F5172B6-DEF5-1145-9D33-A8651D866C2F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045F77F-6B73-CA41-B00C-A97366F863E2}" type="pres">
      <dgm:prSet presAssocID="{6F5172B6-DEF5-1145-9D33-A8651D866C2F}" presName="ellipse" presStyleLbl="trBgShp" presStyleIdx="0" presStyleCnt="1"/>
      <dgm:spPr/>
    </dgm:pt>
    <dgm:pt modelId="{224F102C-5C6C-764F-9493-0EA41474BC8D}" type="pres">
      <dgm:prSet presAssocID="{6F5172B6-DEF5-1145-9D33-A8651D866C2F}" presName="arrow1" presStyleLbl="fgShp" presStyleIdx="0" presStyleCnt="1"/>
      <dgm:spPr/>
    </dgm:pt>
    <dgm:pt modelId="{489125ED-4989-A042-B364-7C1A2EF8EFED}" type="pres">
      <dgm:prSet presAssocID="{6F5172B6-DEF5-1145-9D33-A8651D866C2F}" presName="rectangle" presStyleLbl="revTx" presStyleIdx="0" presStyleCnt="1" custScaleX="91070" custScaleY="147074" custLinFactNeighborX="-1660" custLinFactNeighborY="185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58F296-4908-9D42-B13C-8E45AF458ACB}" type="pres">
      <dgm:prSet presAssocID="{7F63F75D-3A79-764E-890A-1F17829CAA79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2AB04F-9052-4144-8BF0-DE54954376EF}" type="pres">
      <dgm:prSet presAssocID="{060F6942-95A3-9942-9A83-D454EBA20329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42503A-34C2-9945-AF31-B0AC0B3856A1}" type="pres">
      <dgm:prSet presAssocID="{D0EFFDE8-6903-A947-A937-4EB7D2F328EE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76DD0F-36EE-2446-A52F-D46729D703E7}" type="pres">
      <dgm:prSet presAssocID="{6F5172B6-DEF5-1145-9D33-A8651D866C2F}" presName="funnel" presStyleLbl="trAlignAcc1" presStyleIdx="0" presStyleCnt="1" custLinFactNeighborX="1101" custLinFactNeighborY="477"/>
      <dgm:spPr/>
    </dgm:pt>
  </dgm:ptLst>
  <dgm:cxnLst>
    <dgm:cxn modelId="{135E42D6-EF41-6B47-8971-EB02F7376ED3}" type="presOf" srcId="{D0EFFDE8-6903-A947-A937-4EB7D2F328EE}" destId="{489125ED-4989-A042-B364-7C1A2EF8EFED}" srcOrd="0" destOrd="0" presId="urn:microsoft.com/office/officeart/2005/8/layout/funnel1"/>
    <dgm:cxn modelId="{25925CAE-319F-EA46-BD3C-1348F60B66AA}" type="presOf" srcId="{7F63F75D-3A79-764E-890A-1F17829CAA79}" destId="{012AB04F-9052-4144-8BF0-DE54954376EF}" srcOrd="0" destOrd="0" presId="urn:microsoft.com/office/officeart/2005/8/layout/funnel1"/>
    <dgm:cxn modelId="{421FF315-BEA3-7444-ACB3-91B8DC19E908}" srcId="{6F5172B6-DEF5-1145-9D33-A8651D866C2F}" destId="{060F6942-95A3-9942-9A83-D454EBA20329}" srcOrd="2" destOrd="0" parTransId="{58C34400-3A82-664C-B06E-5A68CAF5AB96}" sibTransId="{17276195-B576-D246-B3A3-BD874DB11606}"/>
    <dgm:cxn modelId="{5B2D55F8-1C68-AC4D-8396-EB7C433BBC7D}" srcId="{6F5172B6-DEF5-1145-9D33-A8651D866C2F}" destId="{8917ECC3-1C4C-044D-9B41-044D67AB4DF8}" srcOrd="0" destOrd="0" parTransId="{B7628612-F581-8041-A42A-936CB4986E72}" sibTransId="{758E5C21-4A82-A945-A7C6-F6E59BB4FA0D}"/>
    <dgm:cxn modelId="{B34F52AF-68DC-5D46-BFE9-8161550D737F}" type="presOf" srcId="{060F6942-95A3-9942-9A83-D454EBA20329}" destId="{F658F296-4908-9D42-B13C-8E45AF458ACB}" srcOrd="0" destOrd="0" presId="urn:microsoft.com/office/officeart/2005/8/layout/funnel1"/>
    <dgm:cxn modelId="{B432F98D-9E1B-B442-AC6D-54A31ABEA2DD}" srcId="{6F5172B6-DEF5-1145-9D33-A8651D866C2F}" destId="{7F63F75D-3A79-764E-890A-1F17829CAA79}" srcOrd="1" destOrd="0" parTransId="{875AA2A9-6EC7-6244-84BE-21BAFB482B4B}" sibTransId="{8B17450D-A2F2-764C-9BA0-2E05A3340B1A}"/>
    <dgm:cxn modelId="{1C78FF6B-608D-644D-88A5-C95E43C7A4C9}" type="presOf" srcId="{8917ECC3-1C4C-044D-9B41-044D67AB4DF8}" destId="{E042503A-34C2-9945-AF31-B0AC0B3856A1}" srcOrd="0" destOrd="0" presId="urn:microsoft.com/office/officeart/2005/8/layout/funnel1"/>
    <dgm:cxn modelId="{552F3557-34C7-0943-8718-DDF77777C25C}" type="presOf" srcId="{6F5172B6-DEF5-1145-9D33-A8651D866C2F}" destId="{032922D5-A791-EF4B-96A9-FFC0067AC436}" srcOrd="0" destOrd="0" presId="urn:microsoft.com/office/officeart/2005/8/layout/funnel1"/>
    <dgm:cxn modelId="{E0B5CBF5-2F2B-C749-89FE-FE88C96C13BB}" srcId="{6F5172B6-DEF5-1145-9D33-A8651D866C2F}" destId="{D0EFFDE8-6903-A947-A937-4EB7D2F328EE}" srcOrd="3" destOrd="0" parTransId="{2AD0AC9B-0D1E-4949-81D1-B3ABFFE0DABC}" sibTransId="{B4F9FA34-D8A8-074E-8681-1AB76277DC54}"/>
    <dgm:cxn modelId="{D2D7A437-F599-1A45-8D0F-00A92F86227C}" type="presParOf" srcId="{032922D5-A791-EF4B-96A9-FFC0067AC436}" destId="{1045F77F-6B73-CA41-B00C-A97366F863E2}" srcOrd="0" destOrd="0" presId="urn:microsoft.com/office/officeart/2005/8/layout/funnel1"/>
    <dgm:cxn modelId="{844CC34C-9D23-784C-AFD1-284E0A287A00}" type="presParOf" srcId="{032922D5-A791-EF4B-96A9-FFC0067AC436}" destId="{224F102C-5C6C-764F-9493-0EA41474BC8D}" srcOrd="1" destOrd="0" presId="urn:microsoft.com/office/officeart/2005/8/layout/funnel1"/>
    <dgm:cxn modelId="{EC164541-E702-C246-913B-A324980430B9}" type="presParOf" srcId="{032922D5-A791-EF4B-96A9-FFC0067AC436}" destId="{489125ED-4989-A042-B364-7C1A2EF8EFED}" srcOrd="2" destOrd="0" presId="urn:microsoft.com/office/officeart/2005/8/layout/funnel1"/>
    <dgm:cxn modelId="{C3F1740C-0585-3A48-B652-8F2321E5B6DC}" type="presParOf" srcId="{032922D5-A791-EF4B-96A9-FFC0067AC436}" destId="{F658F296-4908-9D42-B13C-8E45AF458ACB}" srcOrd="3" destOrd="0" presId="urn:microsoft.com/office/officeart/2005/8/layout/funnel1"/>
    <dgm:cxn modelId="{2D9D6F1B-EEFC-2445-A375-EA0937C9257A}" type="presParOf" srcId="{032922D5-A791-EF4B-96A9-FFC0067AC436}" destId="{012AB04F-9052-4144-8BF0-DE54954376EF}" srcOrd="4" destOrd="0" presId="urn:microsoft.com/office/officeart/2005/8/layout/funnel1"/>
    <dgm:cxn modelId="{D21FFCA9-879D-144B-97B0-0563DBF2A825}" type="presParOf" srcId="{032922D5-A791-EF4B-96A9-FFC0067AC436}" destId="{E042503A-34C2-9945-AF31-B0AC0B3856A1}" srcOrd="5" destOrd="0" presId="urn:microsoft.com/office/officeart/2005/8/layout/funnel1"/>
    <dgm:cxn modelId="{CD210869-51A5-AA4F-BA8A-259444F97AB0}" type="presParOf" srcId="{032922D5-A791-EF4B-96A9-FFC0067AC436}" destId="{C376DD0F-36EE-2446-A52F-D46729D703E7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F41712A-5548-DF4C-BDB4-8320329328BB}" type="doc">
      <dgm:prSet loTypeId="urn:microsoft.com/office/officeart/2005/8/layout/hProcess6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FF46D0-B2A2-4748-87B8-7E6354FC140D}">
      <dgm:prSet phldrT="[Text]"/>
      <dgm:spPr/>
      <dgm:t>
        <a:bodyPr/>
        <a:lstStyle/>
        <a:p>
          <a:r>
            <a:rPr lang="en-US" dirty="0"/>
            <a:t>Stage 1 </a:t>
          </a:r>
        </a:p>
      </dgm:t>
    </dgm:pt>
    <dgm:pt modelId="{4401E83C-7010-4645-BB00-58D6D6930E5E}" type="parTrans" cxnId="{29E6443B-4DD9-8B4D-8A93-1AFB722741BA}">
      <dgm:prSet/>
      <dgm:spPr/>
      <dgm:t>
        <a:bodyPr/>
        <a:lstStyle/>
        <a:p>
          <a:endParaRPr lang="en-US"/>
        </a:p>
      </dgm:t>
    </dgm:pt>
    <dgm:pt modelId="{6F1F6229-5EFB-1B4A-AC49-BB8644CEBCAE}" type="sibTrans" cxnId="{29E6443B-4DD9-8B4D-8A93-1AFB722741BA}">
      <dgm:prSet/>
      <dgm:spPr/>
      <dgm:t>
        <a:bodyPr/>
        <a:lstStyle/>
        <a:p>
          <a:endParaRPr lang="en-US"/>
        </a:p>
      </dgm:t>
    </dgm:pt>
    <dgm:pt modelId="{8B78A6E1-806E-9747-9507-D54D91FDEE56}">
      <dgm:prSet phldrT="[Text]" custT="1"/>
      <dgm:spPr/>
      <dgm:t>
        <a:bodyPr lIns="0" tIns="0" rIns="0" bIns="0"/>
        <a:lstStyle/>
        <a:p>
          <a:r>
            <a:rPr lang="en-US" sz="1600" dirty="0"/>
            <a:t> Building a team</a:t>
          </a:r>
        </a:p>
      </dgm:t>
    </dgm:pt>
    <dgm:pt modelId="{E0A4327E-3DEB-D141-AE3E-287D64C55523}" type="parTrans" cxnId="{E5CB16E3-D808-E941-8781-784227975704}">
      <dgm:prSet/>
      <dgm:spPr/>
      <dgm:t>
        <a:bodyPr/>
        <a:lstStyle/>
        <a:p>
          <a:endParaRPr lang="en-US"/>
        </a:p>
      </dgm:t>
    </dgm:pt>
    <dgm:pt modelId="{635A14EE-4601-9040-8231-75520E0A3292}" type="sibTrans" cxnId="{E5CB16E3-D808-E941-8781-784227975704}">
      <dgm:prSet/>
      <dgm:spPr/>
      <dgm:t>
        <a:bodyPr/>
        <a:lstStyle/>
        <a:p>
          <a:endParaRPr lang="en-US"/>
        </a:p>
      </dgm:t>
    </dgm:pt>
    <dgm:pt modelId="{7C3A30C1-A2A5-F043-AAEC-7EB23475E6DE}">
      <dgm:prSet phldrT="[Text]"/>
      <dgm:spPr/>
      <dgm:t>
        <a:bodyPr/>
        <a:lstStyle/>
        <a:p>
          <a:r>
            <a:rPr lang="en-US" dirty="0"/>
            <a:t>Stage 2</a:t>
          </a:r>
        </a:p>
      </dgm:t>
    </dgm:pt>
    <dgm:pt modelId="{4652AB41-2201-7548-9AD5-9AE46B99DAA7}" type="parTrans" cxnId="{9EA9AF7C-511C-384D-B155-8BE81EC4F9F6}">
      <dgm:prSet/>
      <dgm:spPr/>
      <dgm:t>
        <a:bodyPr/>
        <a:lstStyle/>
        <a:p>
          <a:endParaRPr lang="en-US"/>
        </a:p>
      </dgm:t>
    </dgm:pt>
    <dgm:pt modelId="{DF37892A-8459-6B49-B424-CE1E1EBC940C}" type="sibTrans" cxnId="{9EA9AF7C-511C-384D-B155-8BE81EC4F9F6}">
      <dgm:prSet/>
      <dgm:spPr/>
      <dgm:t>
        <a:bodyPr/>
        <a:lstStyle/>
        <a:p>
          <a:endParaRPr lang="en-US"/>
        </a:p>
      </dgm:t>
    </dgm:pt>
    <dgm:pt modelId="{01E2E288-4846-DC4D-ACA3-B40AB6E38F42}">
      <dgm:prSet phldrT="[Text]"/>
      <dgm:spPr/>
      <dgm:t>
        <a:bodyPr/>
        <a:lstStyle/>
        <a:p>
          <a:r>
            <a:rPr lang="en-US" dirty="0"/>
            <a:t>Stage 3</a:t>
          </a:r>
        </a:p>
      </dgm:t>
    </dgm:pt>
    <dgm:pt modelId="{AF126A71-61A0-FA41-A609-0C0364DBE2FA}" type="parTrans" cxnId="{159DA4B8-C1BC-BA40-AA52-E72229BE8339}">
      <dgm:prSet/>
      <dgm:spPr/>
      <dgm:t>
        <a:bodyPr/>
        <a:lstStyle/>
        <a:p>
          <a:endParaRPr lang="en-US"/>
        </a:p>
      </dgm:t>
    </dgm:pt>
    <dgm:pt modelId="{1E6702D2-11B9-F144-9BF7-9E155BBFB9BF}" type="sibTrans" cxnId="{159DA4B8-C1BC-BA40-AA52-E72229BE8339}">
      <dgm:prSet/>
      <dgm:spPr/>
      <dgm:t>
        <a:bodyPr/>
        <a:lstStyle/>
        <a:p>
          <a:endParaRPr lang="en-US"/>
        </a:p>
      </dgm:t>
    </dgm:pt>
    <dgm:pt modelId="{73EB72A3-9B8B-8549-AF7B-687B827D9D27}">
      <dgm:prSet phldrT="[Text]" custT="1"/>
      <dgm:spPr/>
      <dgm:t>
        <a:bodyPr lIns="0" tIns="0" rIns="0" bIns="0"/>
        <a:lstStyle/>
        <a:p>
          <a:r>
            <a:rPr lang="en-US" sz="1600" dirty="0"/>
            <a:t>Local office </a:t>
          </a:r>
        </a:p>
      </dgm:t>
    </dgm:pt>
    <dgm:pt modelId="{07823B99-D775-414D-891F-28653F676B0B}" type="parTrans" cxnId="{83AE74D4-26B7-1B48-AFC0-B398E40B97DE}">
      <dgm:prSet/>
      <dgm:spPr/>
      <dgm:t>
        <a:bodyPr/>
        <a:lstStyle/>
        <a:p>
          <a:endParaRPr lang="en-US"/>
        </a:p>
      </dgm:t>
    </dgm:pt>
    <dgm:pt modelId="{2F3DDC38-B22A-A94A-AB37-979E83652A04}" type="sibTrans" cxnId="{83AE74D4-26B7-1B48-AFC0-B398E40B97DE}">
      <dgm:prSet/>
      <dgm:spPr/>
      <dgm:t>
        <a:bodyPr/>
        <a:lstStyle/>
        <a:p>
          <a:endParaRPr lang="en-US"/>
        </a:p>
      </dgm:t>
    </dgm:pt>
    <dgm:pt modelId="{3A68645A-89E0-F847-B106-15E66AEF439A}">
      <dgm:prSet/>
      <dgm:spPr/>
      <dgm:t>
        <a:bodyPr/>
        <a:lstStyle/>
        <a:p>
          <a:r>
            <a:rPr lang="en-US" dirty="0"/>
            <a:t>Stage 4,5,6</a:t>
          </a:r>
        </a:p>
      </dgm:t>
    </dgm:pt>
    <dgm:pt modelId="{5BCB1FEE-7271-4B4B-9A46-D30BB3880FE6}" type="parTrans" cxnId="{62B93AB6-CE74-2646-8B9D-2E98D1AE4784}">
      <dgm:prSet/>
      <dgm:spPr/>
      <dgm:t>
        <a:bodyPr/>
        <a:lstStyle/>
        <a:p>
          <a:endParaRPr lang="en-US"/>
        </a:p>
      </dgm:t>
    </dgm:pt>
    <dgm:pt modelId="{115A0E19-D4FE-534D-822E-40805EBC2B73}" type="sibTrans" cxnId="{62B93AB6-CE74-2646-8B9D-2E98D1AE4784}">
      <dgm:prSet/>
      <dgm:spPr/>
      <dgm:t>
        <a:bodyPr/>
        <a:lstStyle/>
        <a:p>
          <a:endParaRPr lang="en-US"/>
        </a:p>
      </dgm:t>
    </dgm:pt>
    <dgm:pt modelId="{789D4F07-E1E6-114A-92DE-8C299087B0B8}">
      <dgm:prSet custT="1"/>
      <dgm:spPr/>
      <dgm:t>
        <a:bodyPr/>
        <a:lstStyle/>
        <a:p>
          <a:r>
            <a:rPr lang="en-US" sz="1400" dirty="0"/>
            <a:t>PDD</a:t>
          </a:r>
        </a:p>
      </dgm:t>
    </dgm:pt>
    <dgm:pt modelId="{449F559E-A817-E14F-83FB-602A2A02C3C8}" type="parTrans" cxnId="{2C24107E-4A22-0740-BC28-8320FC4D97B6}">
      <dgm:prSet/>
      <dgm:spPr/>
      <dgm:t>
        <a:bodyPr/>
        <a:lstStyle/>
        <a:p>
          <a:endParaRPr lang="en-US"/>
        </a:p>
      </dgm:t>
    </dgm:pt>
    <dgm:pt modelId="{B3197F13-5025-4E49-A921-9ADE69A572EF}" type="sibTrans" cxnId="{2C24107E-4A22-0740-BC28-8320FC4D97B6}">
      <dgm:prSet/>
      <dgm:spPr/>
      <dgm:t>
        <a:bodyPr/>
        <a:lstStyle/>
        <a:p>
          <a:endParaRPr lang="en-US"/>
        </a:p>
      </dgm:t>
    </dgm:pt>
    <dgm:pt modelId="{5CE2C1E1-C0A6-5F41-8EE1-54A17E3E64D3}">
      <dgm:prSet custT="1"/>
      <dgm:spPr/>
      <dgm:t>
        <a:bodyPr/>
        <a:lstStyle/>
        <a:p>
          <a:endParaRPr lang="en-US" sz="1400" dirty="0"/>
        </a:p>
      </dgm:t>
    </dgm:pt>
    <dgm:pt modelId="{0D5B9E05-FBEC-5B43-8A34-03D2582E4D4C}" type="parTrans" cxnId="{83F88E49-2C30-B04A-90C8-5E7E4A54FDDB}">
      <dgm:prSet/>
      <dgm:spPr/>
      <dgm:t>
        <a:bodyPr/>
        <a:lstStyle/>
        <a:p>
          <a:endParaRPr lang="en-US"/>
        </a:p>
      </dgm:t>
    </dgm:pt>
    <dgm:pt modelId="{E7F3556B-B4F7-624B-89DB-9605C1A43251}" type="sibTrans" cxnId="{83F88E49-2C30-B04A-90C8-5E7E4A54FDDB}">
      <dgm:prSet/>
      <dgm:spPr/>
      <dgm:t>
        <a:bodyPr/>
        <a:lstStyle/>
        <a:p>
          <a:endParaRPr lang="en-US"/>
        </a:p>
      </dgm:t>
    </dgm:pt>
    <dgm:pt modelId="{FDCAF6BF-0E99-8C4C-8D3D-3251F5CB0B57}">
      <dgm:prSet phldrT="[Text]" custT="1"/>
      <dgm:spPr/>
      <dgm:t>
        <a:bodyPr/>
        <a:lstStyle/>
        <a:p>
          <a:r>
            <a:rPr lang="en-US" sz="1600" dirty="0"/>
            <a:t>Stake-holders</a:t>
          </a:r>
        </a:p>
      </dgm:t>
    </dgm:pt>
    <dgm:pt modelId="{09BC9DD5-78C8-3749-A86A-CA3B4BE60C81}" type="parTrans" cxnId="{F4A8CD1F-5DB4-0A42-B5CB-DD631C22B575}">
      <dgm:prSet/>
      <dgm:spPr/>
      <dgm:t>
        <a:bodyPr/>
        <a:lstStyle/>
        <a:p>
          <a:endParaRPr lang="en-US"/>
        </a:p>
      </dgm:t>
    </dgm:pt>
    <dgm:pt modelId="{A8500705-B605-5747-9880-5C0CDB3929EA}" type="sibTrans" cxnId="{F4A8CD1F-5DB4-0A42-B5CB-DD631C22B575}">
      <dgm:prSet/>
      <dgm:spPr/>
      <dgm:t>
        <a:bodyPr/>
        <a:lstStyle/>
        <a:p>
          <a:endParaRPr lang="en-US"/>
        </a:p>
      </dgm:t>
    </dgm:pt>
    <dgm:pt modelId="{74F9ED0E-614E-2049-9343-686A1FCFF342}">
      <dgm:prSet custT="1"/>
      <dgm:spPr/>
      <dgm:t>
        <a:bodyPr/>
        <a:lstStyle/>
        <a:p>
          <a:r>
            <a:rPr lang="en-US" sz="1400" dirty="0"/>
            <a:t>Starting projects</a:t>
          </a:r>
        </a:p>
      </dgm:t>
    </dgm:pt>
    <dgm:pt modelId="{A5F508A6-C514-B041-8C70-AABB7B8680E2}" type="parTrans" cxnId="{D835FB49-87CB-D849-8568-98E9FCB58570}">
      <dgm:prSet/>
      <dgm:spPr/>
      <dgm:t>
        <a:bodyPr/>
        <a:lstStyle/>
        <a:p>
          <a:endParaRPr lang="en-US"/>
        </a:p>
      </dgm:t>
    </dgm:pt>
    <dgm:pt modelId="{E8400DB8-2513-D044-B9A2-792B039DACB8}" type="sibTrans" cxnId="{D835FB49-87CB-D849-8568-98E9FCB58570}">
      <dgm:prSet/>
      <dgm:spPr/>
      <dgm:t>
        <a:bodyPr/>
        <a:lstStyle/>
        <a:p>
          <a:endParaRPr lang="en-US"/>
        </a:p>
      </dgm:t>
    </dgm:pt>
    <dgm:pt modelId="{4CE9BC56-2B38-2640-8A82-AAC9351B8877}" type="pres">
      <dgm:prSet presAssocID="{2F41712A-5548-DF4C-BDB4-8320329328BB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355B9A-3DD0-9849-8DB0-5C3DB482204F}" type="pres">
      <dgm:prSet presAssocID="{6DFF46D0-B2A2-4748-87B8-7E6354FC140D}" presName="compNode" presStyleCnt="0"/>
      <dgm:spPr/>
    </dgm:pt>
    <dgm:pt modelId="{C98040EB-1E7B-1247-B275-761BD19F4BFB}" type="pres">
      <dgm:prSet presAssocID="{6DFF46D0-B2A2-4748-87B8-7E6354FC140D}" presName="noGeometry" presStyleCnt="0"/>
      <dgm:spPr/>
    </dgm:pt>
    <dgm:pt modelId="{CF563BD7-46EA-514C-88E8-67751EBC7459}" type="pres">
      <dgm:prSet presAssocID="{6DFF46D0-B2A2-4748-87B8-7E6354FC140D}" presName="childTextVisible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B895B4-5B9A-F348-9684-7C57BD46A5E4}" type="pres">
      <dgm:prSet presAssocID="{6DFF46D0-B2A2-4748-87B8-7E6354FC140D}" presName="childTextHidden" presStyleLbl="bgAccFollowNode1" presStyleIdx="0" presStyleCnt="4"/>
      <dgm:spPr/>
      <dgm:t>
        <a:bodyPr/>
        <a:lstStyle/>
        <a:p>
          <a:endParaRPr lang="en-US"/>
        </a:p>
      </dgm:t>
    </dgm:pt>
    <dgm:pt modelId="{07F574EA-F576-4E4A-B966-CF19E0A79875}" type="pres">
      <dgm:prSet presAssocID="{6DFF46D0-B2A2-4748-87B8-7E6354FC140D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41AE71-16E5-B947-80E8-AF794B994EC1}" type="pres">
      <dgm:prSet presAssocID="{6DFF46D0-B2A2-4748-87B8-7E6354FC140D}" presName="aSpace" presStyleCnt="0"/>
      <dgm:spPr/>
    </dgm:pt>
    <dgm:pt modelId="{4EBF45AE-505A-C04E-B539-A8BD805D019A}" type="pres">
      <dgm:prSet presAssocID="{7C3A30C1-A2A5-F043-AAEC-7EB23475E6DE}" presName="compNode" presStyleCnt="0"/>
      <dgm:spPr/>
    </dgm:pt>
    <dgm:pt modelId="{E46A50C8-C7DA-914F-B019-4F390673ED23}" type="pres">
      <dgm:prSet presAssocID="{7C3A30C1-A2A5-F043-AAEC-7EB23475E6DE}" presName="noGeometry" presStyleCnt="0"/>
      <dgm:spPr/>
    </dgm:pt>
    <dgm:pt modelId="{29CF6D0E-8C5C-5149-815F-3BB73554CC2F}" type="pres">
      <dgm:prSet presAssocID="{7C3A30C1-A2A5-F043-AAEC-7EB23475E6DE}" presName="childTextVisible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47ACDD-6182-174F-902F-35F4CFDC4370}" type="pres">
      <dgm:prSet presAssocID="{7C3A30C1-A2A5-F043-AAEC-7EB23475E6DE}" presName="childTextHidden" presStyleLbl="bgAccFollowNode1" presStyleIdx="1" presStyleCnt="4"/>
      <dgm:spPr/>
      <dgm:t>
        <a:bodyPr/>
        <a:lstStyle/>
        <a:p>
          <a:endParaRPr lang="en-US"/>
        </a:p>
      </dgm:t>
    </dgm:pt>
    <dgm:pt modelId="{9D8284F3-CC7E-F245-9CB1-2F4154E00249}" type="pres">
      <dgm:prSet presAssocID="{7C3A30C1-A2A5-F043-AAEC-7EB23475E6DE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74BCE6-06B6-5F48-B4AB-B2B933EDB8C0}" type="pres">
      <dgm:prSet presAssocID="{7C3A30C1-A2A5-F043-AAEC-7EB23475E6DE}" presName="aSpace" presStyleCnt="0"/>
      <dgm:spPr/>
    </dgm:pt>
    <dgm:pt modelId="{626B3B51-6333-3F46-8AE8-F33D4CC2B2C8}" type="pres">
      <dgm:prSet presAssocID="{01E2E288-4846-DC4D-ACA3-B40AB6E38F42}" presName="compNode" presStyleCnt="0"/>
      <dgm:spPr/>
    </dgm:pt>
    <dgm:pt modelId="{6CC4FCA9-D7EC-6445-82C5-DCC39112AF3D}" type="pres">
      <dgm:prSet presAssocID="{01E2E288-4846-DC4D-ACA3-B40AB6E38F42}" presName="noGeometry" presStyleCnt="0"/>
      <dgm:spPr/>
    </dgm:pt>
    <dgm:pt modelId="{042F272D-D920-6C4D-B78B-C1247EF24886}" type="pres">
      <dgm:prSet presAssocID="{01E2E288-4846-DC4D-ACA3-B40AB6E38F42}" presName="childTextVisible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C15A9E-0C3E-2A4C-A504-B046E60ACCE9}" type="pres">
      <dgm:prSet presAssocID="{01E2E288-4846-DC4D-ACA3-B40AB6E38F42}" presName="childTextHidden" presStyleLbl="bgAccFollowNode1" presStyleIdx="2" presStyleCnt="4"/>
      <dgm:spPr/>
      <dgm:t>
        <a:bodyPr/>
        <a:lstStyle/>
        <a:p>
          <a:endParaRPr lang="en-US"/>
        </a:p>
      </dgm:t>
    </dgm:pt>
    <dgm:pt modelId="{2983A130-7BF9-6946-937F-BBD214ED173E}" type="pres">
      <dgm:prSet presAssocID="{01E2E288-4846-DC4D-ACA3-B40AB6E38F42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088106-D5A2-2B41-A722-644EFD9688CA}" type="pres">
      <dgm:prSet presAssocID="{01E2E288-4846-DC4D-ACA3-B40AB6E38F42}" presName="aSpace" presStyleCnt="0"/>
      <dgm:spPr/>
    </dgm:pt>
    <dgm:pt modelId="{EE3564FC-1B1B-FC4F-945D-1DD712AA9D2D}" type="pres">
      <dgm:prSet presAssocID="{3A68645A-89E0-F847-B106-15E66AEF439A}" presName="compNode" presStyleCnt="0"/>
      <dgm:spPr/>
    </dgm:pt>
    <dgm:pt modelId="{BBB69F5F-7DD2-0A47-B33A-61621E1BC5E7}" type="pres">
      <dgm:prSet presAssocID="{3A68645A-89E0-F847-B106-15E66AEF439A}" presName="noGeometry" presStyleCnt="0"/>
      <dgm:spPr/>
    </dgm:pt>
    <dgm:pt modelId="{334BE0F4-E3E1-0641-8412-7A4D87245B9A}" type="pres">
      <dgm:prSet presAssocID="{3A68645A-89E0-F847-B106-15E66AEF439A}" presName="childTextVisible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317A4B-545F-FC49-A9F0-602818B4AD81}" type="pres">
      <dgm:prSet presAssocID="{3A68645A-89E0-F847-B106-15E66AEF439A}" presName="childTextHidden" presStyleLbl="bgAccFollowNode1" presStyleIdx="3" presStyleCnt="4"/>
      <dgm:spPr/>
      <dgm:t>
        <a:bodyPr/>
        <a:lstStyle/>
        <a:p>
          <a:endParaRPr lang="en-US"/>
        </a:p>
      </dgm:t>
    </dgm:pt>
    <dgm:pt modelId="{C3ED1BFA-E946-2C43-ADD8-B4994A5C45C7}" type="pres">
      <dgm:prSet presAssocID="{3A68645A-89E0-F847-B106-15E66AEF439A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B879FD-172A-3645-AD9E-65274EC21C30}" type="presOf" srcId="{FDCAF6BF-0E99-8C4C-8D3D-3251F5CB0B57}" destId="{9A47ACDD-6182-174F-902F-35F4CFDC4370}" srcOrd="1" destOrd="0" presId="urn:microsoft.com/office/officeart/2005/8/layout/hProcess6"/>
    <dgm:cxn modelId="{8CBBC4DE-576B-5840-AD64-97B159935544}" type="presOf" srcId="{2F41712A-5548-DF4C-BDB4-8320329328BB}" destId="{4CE9BC56-2B38-2640-8A82-AAC9351B8877}" srcOrd="0" destOrd="0" presId="urn:microsoft.com/office/officeart/2005/8/layout/hProcess6"/>
    <dgm:cxn modelId="{62B93AB6-CE74-2646-8B9D-2E98D1AE4784}" srcId="{2F41712A-5548-DF4C-BDB4-8320329328BB}" destId="{3A68645A-89E0-F847-B106-15E66AEF439A}" srcOrd="3" destOrd="0" parTransId="{5BCB1FEE-7271-4B4B-9A46-D30BB3880FE6}" sibTransId="{115A0E19-D4FE-534D-822E-40805EBC2B73}"/>
    <dgm:cxn modelId="{4A9BF676-D4D4-3A48-B21C-03311A2A1AB4}" type="presOf" srcId="{3A68645A-89E0-F847-B106-15E66AEF439A}" destId="{C3ED1BFA-E946-2C43-ADD8-B4994A5C45C7}" srcOrd="0" destOrd="0" presId="urn:microsoft.com/office/officeart/2005/8/layout/hProcess6"/>
    <dgm:cxn modelId="{8D05ED10-2F90-8F42-B28B-8074C007BD87}" type="presOf" srcId="{789D4F07-E1E6-114A-92DE-8C299087B0B8}" destId="{334BE0F4-E3E1-0641-8412-7A4D87245B9A}" srcOrd="0" destOrd="0" presId="urn:microsoft.com/office/officeart/2005/8/layout/hProcess6"/>
    <dgm:cxn modelId="{E2264A1B-D656-6046-A428-38CC7EEF1951}" type="presOf" srcId="{5CE2C1E1-C0A6-5F41-8EE1-54A17E3E64D3}" destId="{1D317A4B-545F-FC49-A9F0-602818B4AD81}" srcOrd="1" destOrd="2" presId="urn:microsoft.com/office/officeart/2005/8/layout/hProcess6"/>
    <dgm:cxn modelId="{83AE74D4-26B7-1B48-AFC0-B398E40B97DE}" srcId="{01E2E288-4846-DC4D-ACA3-B40AB6E38F42}" destId="{73EB72A3-9B8B-8549-AF7B-687B827D9D27}" srcOrd="0" destOrd="0" parTransId="{07823B99-D775-414D-891F-28653F676B0B}" sibTransId="{2F3DDC38-B22A-A94A-AB37-979E83652A04}"/>
    <dgm:cxn modelId="{97B13CCC-EF33-E948-9991-31C7616EE040}" type="presOf" srcId="{73EB72A3-9B8B-8549-AF7B-687B827D9D27}" destId="{042F272D-D920-6C4D-B78B-C1247EF24886}" srcOrd="0" destOrd="0" presId="urn:microsoft.com/office/officeart/2005/8/layout/hProcess6"/>
    <dgm:cxn modelId="{BFAE1EFC-0E83-0540-AF21-AA846CD0C352}" type="presOf" srcId="{8B78A6E1-806E-9747-9507-D54D91FDEE56}" destId="{CF563BD7-46EA-514C-88E8-67751EBC7459}" srcOrd="0" destOrd="0" presId="urn:microsoft.com/office/officeart/2005/8/layout/hProcess6"/>
    <dgm:cxn modelId="{E5CB16E3-D808-E941-8781-784227975704}" srcId="{6DFF46D0-B2A2-4748-87B8-7E6354FC140D}" destId="{8B78A6E1-806E-9747-9507-D54D91FDEE56}" srcOrd="0" destOrd="0" parTransId="{E0A4327E-3DEB-D141-AE3E-287D64C55523}" sibTransId="{635A14EE-4601-9040-8231-75520E0A3292}"/>
    <dgm:cxn modelId="{83F88E49-2C30-B04A-90C8-5E7E4A54FDDB}" srcId="{3A68645A-89E0-F847-B106-15E66AEF439A}" destId="{5CE2C1E1-C0A6-5F41-8EE1-54A17E3E64D3}" srcOrd="2" destOrd="0" parTransId="{0D5B9E05-FBEC-5B43-8A34-03D2582E4D4C}" sibTransId="{E7F3556B-B4F7-624B-89DB-9605C1A43251}"/>
    <dgm:cxn modelId="{F9340220-53BE-FC42-8E41-576500C2B65B}" type="presOf" srcId="{74F9ED0E-614E-2049-9343-686A1FCFF342}" destId="{1D317A4B-545F-FC49-A9F0-602818B4AD81}" srcOrd="1" destOrd="1" presId="urn:microsoft.com/office/officeart/2005/8/layout/hProcess6"/>
    <dgm:cxn modelId="{D08092E0-542B-0C46-9FBA-423049CC8520}" type="presOf" srcId="{6DFF46D0-B2A2-4748-87B8-7E6354FC140D}" destId="{07F574EA-F576-4E4A-B966-CF19E0A79875}" srcOrd="0" destOrd="0" presId="urn:microsoft.com/office/officeart/2005/8/layout/hProcess6"/>
    <dgm:cxn modelId="{159DA4B8-C1BC-BA40-AA52-E72229BE8339}" srcId="{2F41712A-5548-DF4C-BDB4-8320329328BB}" destId="{01E2E288-4846-DC4D-ACA3-B40AB6E38F42}" srcOrd="2" destOrd="0" parTransId="{AF126A71-61A0-FA41-A609-0C0364DBE2FA}" sibTransId="{1E6702D2-11B9-F144-9BF7-9E155BBFB9BF}"/>
    <dgm:cxn modelId="{052EDAE3-14A5-0C40-88D1-128CC67BD822}" type="presOf" srcId="{5CE2C1E1-C0A6-5F41-8EE1-54A17E3E64D3}" destId="{334BE0F4-E3E1-0641-8412-7A4D87245B9A}" srcOrd="0" destOrd="2" presId="urn:microsoft.com/office/officeart/2005/8/layout/hProcess6"/>
    <dgm:cxn modelId="{66A45DA0-E730-9948-8287-2FD8E482029A}" type="presOf" srcId="{789D4F07-E1E6-114A-92DE-8C299087B0B8}" destId="{1D317A4B-545F-FC49-A9F0-602818B4AD81}" srcOrd="1" destOrd="0" presId="urn:microsoft.com/office/officeart/2005/8/layout/hProcess6"/>
    <dgm:cxn modelId="{09A04B45-DAC0-5A4E-922A-8D20B159F7E4}" type="presOf" srcId="{73EB72A3-9B8B-8549-AF7B-687B827D9D27}" destId="{67C15A9E-0C3E-2A4C-A504-B046E60ACCE9}" srcOrd="1" destOrd="0" presId="urn:microsoft.com/office/officeart/2005/8/layout/hProcess6"/>
    <dgm:cxn modelId="{29E6443B-4DD9-8B4D-8A93-1AFB722741BA}" srcId="{2F41712A-5548-DF4C-BDB4-8320329328BB}" destId="{6DFF46D0-B2A2-4748-87B8-7E6354FC140D}" srcOrd="0" destOrd="0" parTransId="{4401E83C-7010-4645-BB00-58D6D6930E5E}" sibTransId="{6F1F6229-5EFB-1B4A-AC49-BB8644CEBCAE}"/>
    <dgm:cxn modelId="{E1C6E549-B133-F24A-A66D-8E03B006DB90}" type="presOf" srcId="{01E2E288-4846-DC4D-ACA3-B40AB6E38F42}" destId="{2983A130-7BF9-6946-937F-BBD214ED173E}" srcOrd="0" destOrd="0" presId="urn:microsoft.com/office/officeart/2005/8/layout/hProcess6"/>
    <dgm:cxn modelId="{0577E3EE-03A4-924A-AE76-1692A5EB7C93}" type="presOf" srcId="{8B78A6E1-806E-9747-9507-D54D91FDEE56}" destId="{01B895B4-5B9A-F348-9684-7C57BD46A5E4}" srcOrd="1" destOrd="0" presId="urn:microsoft.com/office/officeart/2005/8/layout/hProcess6"/>
    <dgm:cxn modelId="{2C24107E-4A22-0740-BC28-8320FC4D97B6}" srcId="{3A68645A-89E0-F847-B106-15E66AEF439A}" destId="{789D4F07-E1E6-114A-92DE-8C299087B0B8}" srcOrd="0" destOrd="0" parTransId="{449F559E-A817-E14F-83FB-602A2A02C3C8}" sibTransId="{B3197F13-5025-4E49-A921-9ADE69A572EF}"/>
    <dgm:cxn modelId="{F4A8CD1F-5DB4-0A42-B5CB-DD631C22B575}" srcId="{7C3A30C1-A2A5-F043-AAEC-7EB23475E6DE}" destId="{FDCAF6BF-0E99-8C4C-8D3D-3251F5CB0B57}" srcOrd="0" destOrd="0" parTransId="{09BC9DD5-78C8-3749-A86A-CA3B4BE60C81}" sibTransId="{A8500705-B605-5747-9880-5C0CDB3929EA}"/>
    <dgm:cxn modelId="{AFB4B671-ABA9-AC49-B49F-E7784E2EC595}" type="presOf" srcId="{7C3A30C1-A2A5-F043-AAEC-7EB23475E6DE}" destId="{9D8284F3-CC7E-F245-9CB1-2F4154E00249}" srcOrd="0" destOrd="0" presId="urn:microsoft.com/office/officeart/2005/8/layout/hProcess6"/>
    <dgm:cxn modelId="{D835FB49-87CB-D849-8568-98E9FCB58570}" srcId="{3A68645A-89E0-F847-B106-15E66AEF439A}" destId="{74F9ED0E-614E-2049-9343-686A1FCFF342}" srcOrd="1" destOrd="0" parTransId="{A5F508A6-C514-B041-8C70-AABB7B8680E2}" sibTransId="{E8400DB8-2513-D044-B9A2-792B039DACB8}"/>
    <dgm:cxn modelId="{9EA9AF7C-511C-384D-B155-8BE81EC4F9F6}" srcId="{2F41712A-5548-DF4C-BDB4-8320329328BB}" destId="{7C3A30C1-A2A5-F043-AAEC-7EB23475E6DE}" srcOrd="1" destOrd="0" parTransId="{4652AB41-2201-7548-9AD5-9AE46B99DAA7}" sibTransId="{DF37892A-8459-6B49-B424-CE1E1EBC940C}"/>
    <dgm:cxn modelId="{A674485F-15B1-3E47-B4C7-BF4B2E85911E}" type="presOf" srcId="{74F9ED0E-614E-2049-9343-686A1FCFF342}" destId="{334BE0F4-E3E1-0641-8412-7A4D87245B9A}" srcOrd="0" destOrd="1" presId="urn:microsoft.com/office/officeart/2005/8/layout/hProcess6"/>
    <dgm:cxn modelId="{89265A97-14C6-D240-B275-2CD84DD504FE}" type="presOf" srcId="{FDCAF6BF-0E99-8C4C-8D3D-3251F5CB0B57}" destId="{29CF6D0E-8C5C-5149-815F-3BB73554CC2F}" srcOrd="0" destOrd="0" presId="urn:microsoft.com/office/officeart/2005/8/layout/hProcess6"/>
    <dgm:cxn modelId="{FF0C082B-3919-7A45-AECE-BDC6523DED79}" type="presParOf" srcId="{4CE9BC56-2B38-2640-8A82-AAC9351B8877}" destId="{3A355B9A-3DD0-9849-8DB0-5C3DB482204F}" srcOrd="0" destOrd="0" presId="urn:microsoft.com/office/officeart/2005/8/layout/hProcess6"/>
    <dgm:cxn modelId="{A121CCDE-5B40-204A-87D2-E48614AC9D6C}" type="presParOf" srcId="{3A355B9A-3DD0-9849-8DB0-5C3DB482204F}" destId="{C98040EB-1E7B-1247-B275-761BD19F4BFB}" srcOrd="0" destOrd="0" presId="urn:microsoft.com/office/officeart/2005/8/layout/hProcess6"/>
    <dgm:cxn modelId="{D93C7945-15F2-A847-AA98-685B1B0263B8}" type="presParOf" srcId="{3A355B9A-3DD0-9849-8DB0-5C3DB482204F}" destId="{CF563BD7-46EA-514C-88E8-67751EBC7459}" srcOrd="1" destOrd="0" presId="urn:microsoft.com/office/officeart/2005/8/layout/hProcess6"/>
    <dgm:cxn modelId="{D2F7ACF7-A674-CC47-90BB-E70D978B2B72}" type="presParOf" srcId="{3A355B9A-3DD0-9849-8DB0-5C3DB482204F}" destId="{01B895B4-5B9A-F348-9684-7C57BD46A5E4}" srcOrd="2" destOrd="0" presId="urn:microsoft.com/office/officeart/2005/8/layout/hProcess6"/>
    <dgm:cxn modelId="{64D8BF72-8577-B344-9B21-864986213E25}" type="presParOf" srcId="{3A355B9A-3DD0-9849-8DB0-5C3DB482204F}" destId="{07F574EA-F576-4E4A-B966-CF19E0A79875}" srcOrd="3" destOrd="0" presId="urn:microsoft.com/office/officeart/2005/8/layout/hProcess6"/>
    <dgm:cxn modelId="{645BBDD8-C0E3-2342-B5AF-2AD4002EF460}" type="presParOf" srcId="{4CE9BC56-2B38-2640-8A82-AAC9351B8877}" destId="{DD41AE71-16E5-B947-80E8-AF794B994EC1}" srcOrd="1" destOrd="0" presId="urn:microsoft.com/office/officeart/2005/8/layout/hProcess6"/>
    <dgm:cxn modelId="{9D2F8C71-1642-0848-8132-E345EEA72C72}" type="presParOf" srcId="{4CE9BC56-2B38-2640-8A82-AAC9351B8877}" destId="{4EBF45AE-505A-C04E-B539-A8BD805D019A}" srcOrd="2" destOrd="0" presId="urn:microsoft.com/office/officeart/2005/8/layout/hProcess6"/>
    <dgm:cxn modelId="{7F6BEF4D-138C-9C44-86DC-48CAACDCEF18}" type="presParOf" srcId="{4EBF45AE-505A-C04E-B539-A8BD805D019A}" destId="{E46A50C8-C7DA-914F-B019-4F390673ED23}" srcOrd="0" destOrd="0" presId="urn:microsoft.com/office/officeart/2005/8/layout/hProcess6"/>
    <dgm:cxn modelId="{F74210A5-8658-9C4E-88AD-AD12FBE709AA}" type="presParOf" srcId="{4EBF45AE-505A-C04E-B539-A8BD805D019A}" destId="{29CF6D0E-8C5C-5149-815F-3BB73554CC2F}" srcOrd="1" destOrd="0" presId="urn:microsoft.com/office/officeart/2005/8/layout/hProcess6"/>
    <dgm:cxn modelId="{9A39215D-CDAA-754E-B85B-87B75623ED72}" type="presParOf" srcId="{4EBF45AE-505A-C04E-B539-A8BD805D019A}" destId="{9A47ACDD-6182-174F-902F-35F4CFDC4370}" srcOrd="2" destOrd="0" presId="urn:microsoft.com/office/officeart/2005/8/layout/hProcess6"/>
    <dgm:cxn modelId="{1CF703E8-51CF-4944-93D1-806ED62F796D}" type="presParOf" srcId="{4EBF45AE-505A-C04E-B539-A8BD805D019A}" destId="{9D8284F3-CC7E-F245-9CB1-2F4154E00249}" srcOrd="3" destOrd="0" presId="urn:microsoft.com/office/officeart/2005/8/layout/hProcess6"/>
    <dgm:cxn modelId="{B848A56D-3488-704B-BD11-AB4F44E86BE0}" type="presParOf" srcId="{4CE9BC56-2B38-2640-8A82-AAC9351B8877}" destId="{5674BCE6-06B6-5F48-B4AB-B2B933EDB8C0}" srcOrd="3" destOrd="0" presId="urn:microsoft.com/office/officeart/2005/8/layout/hProcess6"/>
    <dgm:cxn modelId="{FEEE745C-2FA2-1841-871A-0E4AC845969E}" type="presParOf" srcId="{4CE9BC56-2B38-2640-8A82-AAC9351B8877}" destId="{626B3B51-6333-3F46-8AE8-F33D4CC2B2C8}" srcOrd="4" destOrd="0" presId="urn:microsoft.com/office/officeart/2005/8/layout/hProcess6"/>
    <dgm:cxn modelId="{A31F7839-7EBE-8E4A-BC33-8B154DC4667C}" type="presParOf" srcId="{626B3B51-6333-3F46-8AE8-F33D4CC2B2C8}" destId="{6CC4FCA9-D7EC-6445-82C5-DCC39112AF3D}" srcOrd="0" destOrd="0" presId="urn:microsoft.com/office/officeart/2005/8/layout/hProcess6"/>
    <dgm:cxn modelId="{3F818E6B-CBB8-ED4B-BF17-2C3D58A9D6A3}" type="presParOf" srcId="{626B3B51-6333-3F46-8AE8-F33D4CC2B2C8}" destId="{042F272D-D920-6C4D-B78B-C1247EF24886}" srcOrd="1" destOrd="0" presId="urn:microsoft.com/office/officeart/2005/8/layout/hProcess6"/>
    <dgm:cxn modelId="{73072CAF-72CC-ED44-B74D-846A547E0720}" type="presParOf" srcId="{626B3B51-6333-3F46-8AE8-F33D4CC2B2C8}" destId="{67C15A9E-0C3E-2A4C-A504-B046E60ACCE9}" srcOrd="2" destOrd="0" presId="urn:microsoft.com/office/officeart/2005/8/layout/hProcess6"/>
    <dgm:cxn modelId="{AE13A2BC-50E1-4B43-883B-EEF5C6BB153A}" type="presParOf" srcId="{626B3B51-6333-3F46-8AE8-F33D4CC2B2C8}" destId="{2983A130-7BF9-6946-937F-BBD214ED173E}" srcOrd="3" destOrd="0" presId="urn:microsoft.com/office/officeart/2005/8/layout/hProcess6"/>
    <dgm:cxn modelId="{CD3A0CCF-18CA-1D42-8B00-0E73C2226986}" type="presParOf" srcId="{4CE9BC56-2B38-2640-8A82-AAC9351B8877}" destId="{4D088106-D5A2-2B41-A722-644EFD9688CA}" srcOrd="5" destOrd="0" presId="urn:microsoft.com/office/officeart/2005/8/layout/hProcess6"/>
    <dgm:cxn modelId="{179AFB32-542F-9642-97F5-19221D2341DB}" type="presParOf" srcId="{4CE9BC56-2B38-2640-8A82-AAC9351B8877}" destId="{EE3564FC-1B1B-FC4F-945D-1DD712AA9D2D}" srcOrd="6" destOrd="0" presId="urn:microsoft.com/office/officeart/2005/8/layout/hProcess6"/>
    <dgm:cxn modelId="{B3514BE0-3EF6-D94D-A2B1-CD69B6DDFEF6}" type="presParOf" srcId="{EE3564FC-1B1B-FC4F-945D-1DD712AA9D2D}" destId="{BBB69F5F-7DD2-0A47-B33A-61621E1BC5E7}" srcOrd="0" destOrd="0" presId="urn:microsoft.com/office/officeart/2005/8/layout/hProcess6"/>
    <dgm:cxn modelId="{7D1A4DA4-181C-D54C-9D5C-D69C95B4899F}" type="presParOf" srcId="{EE3564FC-1B1B-FC4F-945D-1DD712AA9D2D}" destId="{334BE0F4-E3E1-0641-8412-7A4D87245B9A}" srcOrd="1" destOrd="0" presId="urn:microsoft.com/office/officeart/2005/8/layout/hProcess6"/>
    <dgm:cxn modelId="{3C9F735F-6899-BE4F-86E9-F44CA1BECFC9}" type="presParOf" srcId="{EE3564FC-1B1B-FC4F-945D-1DD712AA9D2D}" destId="{1D317A4B-545F-FC49-A9F0-602818B4AD81}" srcOrd="2" destOrd="0" presId="urn:microsoft.com/office/officeart/2005/8/layout/hProcess6"/>
    <dgm:cxn modelId="{FC87D825-FEBA-1949-AABB-7C871CB9C9A3}" type="presParOf" srcId="{EE3564FC-1B1B-FC4F-945D-1DD712AA9D2D}" destId="{C3ED1BFA-E946-2C43-ADD8-B4994A5C45C7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E87CFD3-4122-2340-9B13-6A7A89C99576}" type="doc">
      <dgm:prSet loTypeId="urn:microsoft.com/office/officeart/2005/8/layout/gear1" loCatId="" qsTypeId="urn:microsoft.com/office/officeart/2005/8/quickstyle/3D1" qsCatId="3D" csTypeId="urn:microsoft.com/office/officeart/2005/8/colors/accent1_2" csCatId="accent1" phldr="1"/>
      <dgm:spPr/>
    </dgm:pt>
    <dgm:pt modelId="{85A2795A-0CF5-7545-B93A-878A604BF36E}">
      <dgm:prSet phldrT="[Text]" custT="1"/>
      <dgm:spPr/>
      <dgm:t>
        <a:bodyPr/>
        <a:lstStyle/>
        <a:p>
          <a:r>
            <a:rPr lang="en-US" sz="1800" dirty="0"/>
            <a:t>Country</a:t>
          </a:r>
        </a:p>
      </dgm:t>
    </dgm:pt>
    <dgm:pt modelId="{88B2679C-9C27-5842-8C1B-D750C1A6F133}" type="parTrans" cxnId="{F0C72C85-12BA-4441-BDED-D2CAD93B0FC6}">
      <dgm:prSet/>
      <dgm:spPr/>
      <dgm:t>
        <a:bodyPr/>
        <a:lstStyle/>
        <a:p>
          <a:endParaRPr lang="en-US"/>
        </a:p>
      </dgm:t>
    </dgm:pt>
    <dgm:pt modelId="{13D9F8A9-6A71-1E45-80A2-318B3D3509D5}" type="sibTrans" cxnId="{F0C72C85-12BA-4441-BDED-D2CAD93B0FC6}">
      <dgm:prSet/>
      <dgm:spPr/>
      <dgm:t>
        <a:bodyPr/>
        <a:lstStyle/>
        <a:p>
          <a:endParaRPr lang="en-US"/>
        </a:p>
      </dgm:t>
    </dgm:pt>
    <dgm:pt modelId="{DC485025-38B2-6542-8524-D34344E40CF7}">
      <dgm:prSet phldrT="[Text]" custT="1"/>
      <dgm:spPr/>
      <dgm:t>
        <a:bodyPr/>
        <a:lstStyle/>
        <a:p>
          <a:r>
            <a:rPr lang="en-US" sz="1800" dirty="0"/>
            <a:t>HRM</a:t>
          </a:r>
        </a:p>
      </dgm:t>
    </dgm:pt>
    <dgm:pt modelId="{C591E812-9004-9843-AC85-4727EEAB2BF3}" type="parTrans" cxnId="{9E17A8C6-FC1C-D145-9026-D00CE3BB4F62}">
      <dgm:prSet/>
      <dgm:spPr/>
      <dgm:t>
        <a:bodyPr/>
        <a:lstStyle/>
        <a:p>
          <a:endParaRPr lang="en-US"/>
        </a:p>
      </dgm:t>
    </dgm:pt>
    <dgm:pt modelId="{D9DAEBC0-BDE6-E244-BE0C-9DDE2BBC495D}" type="sibTrans" cxnId="{9E17A8C6-FC1C-D145-9026-D00CE3BB4F62}">
      <dgm:prSet/>
      <dgm:spPr/>
      <dgm:t>
        <a:bodyPr/>
        <a:lstStyle/>
        <a:p>
          <a:endParaRPr lang="en-US"/>
        </a:p>
      </dgm:t>
    </dgm:pt>
    <dgm:pt modelId="{D1DBFA1E-1F4D-4241-A024-FE814EEFF068}">
      <dgm:prSet phldrT="[Text]" custT="1"/>
      <dgm:spPr/>
      <dgm:t>
        <a:bodyPr/>
        <a:lstStyle/>
        <a:p>
          <a:r>
            <a:rPr lang="en-US" sz="1400" dirty="0"/>
            <a:t>Finance</a:t>
          </a:r>
        </a:p>
      </dgm:t>
    </dgm:pt>
    <dgm:pt modelId="{462DFA91-153D-D648-80AA-106965CE5042}" type="parTrans" cxnId="{EDAFA39A-9CF7-AB4C-ADC1-E2EF9E1E5295}">
      <dgm:prSet/>
      <dgm:spPr/>
      <dgm:t>
        <a:bodyPr/>
        <a:lstStyle/>
        <a:p>
          <a:endParaRPr lang="en-US"/>
        </a:p>
      </dgm:t>
    </dgm:pt>
    <dgm:pt modelId="{B916691B-5555-0E44-B18B-1F69C583AE31}" type="sibTrans" cxnId="{EDAFA39A-9CF7-AB4C-ADC1-E2EF9E1E5295}">
      <dgm:prSet/>
      <dgm:spPr/>
      <dgm:t>
        <a:bodyPr/>
        <a:lstStyle/>
        <a:p>
          <a:endParaRPr lang="en-US"/>
        </a:p>
      </dgm:t>
    </dgm:pt>
    <dgm:pt modelId="{15BAC8B8-F045-0049-8B8F-A39B7AEFB150}" type="pres">
      <dgm:prSet presAssocID="{0E87CFD3-4122-2340-9B13-6A7A89C9957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2C418E9-8878-6144-8B2E-634403B412EC}" type="pres">
      <dgm:prSet presAssocID="{85A2795A-0CF5-7545-B93A-878A604BF36E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EAB87B-30E8-A147-AFA9-73B8E964F97D}" type="pres">
      <dgm:prSet presAssocID="{85A2795A-0CF5-7545-B93A-878A604BF36E}" presName="gear1srcNode" presStyleLbl="node1" presStyleIdx="0" presStyleCnt="3"/>
      <dgm:spPr/>
      <dgm:t>
        <a:bodyPr/>
        <a:lstStyle/>
        <a:p>
          <a:endParaRPr lang="en-US"/>
        </a:p>
      </dgm:t>
    </dgm:pt>
    <dgm:pt modelId="{AA2106D3-99A5-0A4C-B352-8E38DD8B0BCD}" type="pres">
      <dgm:prSet presAssocID="{85A2795A-0CF5-7545-B93A-878A604BF36E}" presName="gear1dstNode" presStyleLbl="node1" presStyleIdx="0" presStyleCnt="3"/>
      <dgm:spPr/>
      <dgm:t>
        <a:bodyPr/>
        <a:lstStyle/>
        <a:p>
          <a:endParaRPr lang="en-US"/>
        </a:p>
      </dgm:t>
    </dgm:pt>
    <dgm:pt modelId="{F42A05BF-8A17-2645-8451-55565F9D54A9}" type="pres">
      <dgm:prSet presAssocID="{DC485025-38B2-6542-8524-D34344E40CF7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64E943-E9AD-A14F-9545-30129989C656}" type="pres">
      <dgm:prSet presAssocID="{DC485025-38B2-6542-8524-D34344E40CF7}" presName="gear2srcNode" presStyleLbl="node1" presStyleIdx="1" presStyleCnt="3"/>
      <dgm:spPr/>
      <dgm:t>
        <a:bodyPr/>
        <a:lstStyle/>
        <a:p>
          <a:endParaRPr lang="en-US"/>
        </a:p>
      </dgm:t>
    </dgm:pt>
    <dgm:pt modelId="{E4B5F4B3-A4A4-2744-B1CB-E107DA98919B}" type="pres">
      <dgm:prSet presAssocID="{DC485025-38B2-6542-8524-D34344E40CF7}" presName="gear2dstNode" presStyleLbl="node1" presStyleIdx="1" presStyleCnt="3"/>
      <dgm:spPr/>
      <dgm:t>
        <a:bodyPr/>
        <a:lstStyle/>
        <a:p>
          <a:endParaRPr lang="en-US"/>
        </a:p>
      </dgm:t>
    </dgm:pt>
    <dgm:pt modelId="{3091ED5E-D808-E644-8AA3-6D76E7F2296B}" type="pres">
      <dgm:prSet presAssocID="{D1DBFA1E-1F4D-4241-A024-FE814EEFF068}" presName="gear3" presStyleLbl="node1" presStyleIdx="2" presStyleCnt="3"/>
      <dgm:spPr/>
      <dgm:t>
        <a:bodyPr/>
        <a:lstStyle/>
        <a:p>
          <a:endParaRPr lang="en-US"/>
        </a:p>
      </dgm:t>
    </dgm:pt>
    <dgm:pt modelId="{ED24438B-BF75-D24F-823D-3B13839E41F6}" type="pres">
      <dgm:prSet presAssocID="{D1DBFA1E-1F4D-4241-A024-FE814EEFF06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3AFDE5-D191-F74E-87EF-587E2A91A22A}" type="pres">
      <dgm:prSet presAssocID="{D1DBFA1E-1F4D-4241-A024-FE814EEFF068}" presName="gear3srcNode" presStyleLbl="node1" presStyleIdx="2" presStyleCnt="3"/>
      <dgm:spPr/>
      <dgm:t>
        <a:bodyPr/>
        <a:lstStyle/>
        <a:p>
          <a:endParaRPr lang="en-US"/>
        </a:p>
      </dgm:t>
    </dgm:pt>
    <dgm:pt modelId="{16DAF85B-FEC4-1E42-B255-F1FF6EC44366}" type="pres">
      <dgm:prSet presAssocID="{D1DBFA1E-1F4D-4241-A024-FE814EEFF068}" presName="gear3dstNode" presStyleLbl="node1" presStyleIdx="2" presStyleCnt="3"/>
      <dgm:spPr/>
      <dgm:t>
        <a:bodyPr/>
        <a:lstStyle/>
        <a:p>
          <a:endParaRPr lang="en-US"/>
        </a:p>
      </dgm:t>
    </dgm:pt>
    <dgm:pt modelId="{F7DB72B7-7FFF-8341-839B-3105C7AD3FFD}" type="pres">
      <dgm:prSet presAssocID="{13D9F8A9-6A71-1E45-80A2-318B3D3509D5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11E209DA-6942-9843-AB5E-A71CC08B8948}" type="pres">
      <dgm:prSet presAssocID="{D9DAEBC0-BDE6-E244-BE0C-9DDE2BBC495D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AC121A1F-C048-C942-A7CC-42FF9E23E47F}" type="pres">
      <dgm:prSet presAssocID="{B916691B-5555-0E44-B18B-1F69C583AE31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F0C72C85-12BA-4441-BDED-D2CAD93B0FC6}" srcId="{0E87CFD3-4122-2340-9B13-6A7A89C99576}" destId="{85A2795A-0CF5-7545-B93A-878A604BF36E}" srcOrd="0" destOrd="0" parTransId="{88B2679C-9C27-5842-8C1B-D750C1A6F133}" sibTransId="{13D9F8A9-6A71-1E45-80A2-318B3D3509D5}"/>
    <dgm:cxn modelId="{1344EA44-0D8B-A24C-B838-39291BA6E6AE}" type="presOf" srcId="{D1DBFA1E-1F4D-4241-A024-FE814EEFF068}" destId="{3091ED5E-D808-E644-8AA3-6D76E7F2296B}" srcOrd="0" destOrd="0" presId="urn:microsoft.com/office/officeart/2005/8/layout/gear1"/>
    <dgm:cxn modelId="{A412C50B-74FA-5D43-BF4C-64A554954D71}" type="presOf" srcId="{D9DAEBC0-BDE6-E244-BE0C-9DDE2BBC495D}" destId="{11E209DA-6942-9843-AB5E-A71CC08B8948}" srcOrd="0" destOrd="0" presId="urn:microsoft.com/office/officeart/2005/8/layout/gear1"/>
    <dgm:cxn modelId="{88BB2A76-BB3E-AB43-9F53-C538A31184FA}" type="presOf" srcId="{D1DBFA1E-1F4D-4241-A024-FE814EEFF068}" destId="{ED24438B-BF75-D24F-823D-3B13839E41F6}" srcOrd="1" destOrd="0" presId="urn:microsoft.com/office/officeart/2005/8/layout/gear1"/>
    <dgm:cxn modelId="{59D9BF72-C39F-8D4F-9A32-A20F042D8766}" type="presOf" srcId="{B916691B-5555-0E44-B18B-1F69C583AE31}" destId="{AC121A1F-C048-C942-A7CC-42FF9E23E47F}" srcOrd="0" destOrd="0" presId="urn:microsoft.com/office/officeart/2005/8/layout/gear1"/>
    <dgm:cxn modelId="{A9A95918-EA7A-2549-BED8-7A7DEFFB6BD7}" type="presOf" srcId="{DC485025-38B2-6542-8524-D34344E40CF7}" destId="{E4B5F4B3-A4A4-2744-B1CB-E107DA98919B}" srcOrd="2" destOrd="0" presId="urn:microsoft.com/office/officeart/2005/8/layout/gear1"/>
    <dgm:cxn modelId="{53CF7382-F250-2C46-A541-6946FC7D5BDE}" type="presOf" srcId="{D1DBFA1E-1F4D-4241-A024-FE814EEFF068}" destId="{303AFDE5-D191-F74E-87EF-587E2A91A22A}" srcOrd="2" destOrd="0" presId="urn:microsoft.com/office/officeart/2005/8/layout/gear1"/>
    <dgm:cxn modelId="{9E17A8C6-FC1C-D145-9026-D00CE3BB4F62}" srcId="{0E87CFD3-4122-2340-9B13-6A7A89C99576}" destId="{DC485025-38B2-6542-8524-D34344E40CF7}" srcOrd="1" destOrd="0" parTransId="{C591E812-9004-9843-AC85-4727EEAB2BF3}" sibTransId="{D9DAEBC0-BDE6-E244-BE0C-9DDE2BBC495D}"/>
    <dgm:cxn modelId="{09FDD649-002E-9C44-9E50-5D0F09193E19}" type="presOf" srcId="{DC485025-38B2-6542-8524-D34344E40CF7}" destId="{7C64E943-E9AD-A14F-9545-30129989C656}" srcOrd="1" destOrd="0" presId="urn:microsoft.com/office/officeart/2005/8/layout/gear1"/>
    <dgm:cxn modelId="{62878708-5A1B-F844-A843-1E14582E89C9}" type="presOf" srcId="{0E87CFD3-4122-2340-9B13-6A7A89C99576}" destId="{15BAC8B8-F045-0049-8B8F-A39B7AEFB150}" srcOrd="0" destOrd="0" presId="urn:microsoft.com/office/officeart/2005/8/layout/gear1"/>
    <dgm:cxn modelId="{F1AF4433-2D11-CD49-8AF4-E9C2109FFF83}" type="presOf" srcId="{D1DBFA1E-1F4D-4241-A024-FE814EEFF068}" destId="{16DAF85B-FEC4-1E42-B255-F1FF6EC44366}" srcOrd="3" destOrd="0" presId="urn:microsoft.com/office/officeart/2005/8/layout/gear1"/>
    <dgm:cxn modelId="{2FADF997-B89E-254E-A887-2354CC8446AB}" type="presOf" srcId="{85A2795A-0CF5-7545-B93A-878A604BF36E}" destId="{83EAB87B-30E8-A147-AFA9-73B8E964F97D}" srcOrd="1" destOrd="0" presId="urn:microsoft.com/office/officeart/2005/8/layout/gear1"/>
    <dgm:cxn modelId="{EDAFA39A-9CF7-AB4C-ADC1-E2EF9E1E5295}" srcId="{0E87CFD3-4122-2340-9B13-6A7A89C99576}" destId="{D1DBFA1E-1F4D-4241-A024-FE814EEFF068}" srcOrd="2" destOrd="0" parTransId="{462DFA91-153D-D648-80AA-106965CE5042}" sibTransId="{B916691B-5555-0E44-B18B-1F69C583AE31}"/>
    <dgm:cxn modelId="{572BBA95-C808-5849-98B9-ADC5D12E2521}" type="presOf" srcId="{13D9F8A9-6A71-1E45-80A2-318B3D3509D5}" destId="{F7DB72B7-7FFF-8341-839B-3105C7AD3FFD}" srcOrd="0" destOrd="0" presId="urn:microsoft.com/office/officeart/2005/8/layout/gear1"/>
    <dgm:cxn modelId="{EFD78FB2-DFCE-8F40-8DF6-0AE25FDB76E7}" type="presOf" srcId="{85A2795A-0CF5-7545-B93A-878A604BF36E}" destId="{A2C418E9-8878-6144-8B2E-634403B412EC}" srcOrd="0" destOrd="0" presId="urn:microsoft.com/office/officeart/2005/8/layout/gear1"/>
    <dgm:cxn modelId="{0E345B11-A424-8341-BA97-C02D9A682D60}" type="presOf" srcId="{85A2795A-0CF5-7545-B93A-878A604BF36E}" destId="{AA2106D3-99A5-0A4C-B352-8E38DD8B0BCD}" srcOrd="2" destOrd="0" presId="urn:microsoft.com/office/officeart/2005/8/layout/gear1"/>
    <dgm:cxn modelId="{154C6D21-83B8-3842-B273-894A59577559}" type="presOf" srcId="{DC485025-38B2-6542-8524-D34344E40CF7}" destId="{F42A05BF-8A17-2645-8451-55565F9D54A9}" srcOrd="0" destOrd="0" presId="urn:microsoft.com/office/officeart/2005/8/layout/gear1"/>
    <dgm:cxn modelId="{2AB0BD9E-07E1-2144-AC45-F288AD7E09CF}" type="presParOf" srcId="{15BAC8B8-F045-0049-8B8F-A39B7AEFB150}" destId="{A2C418E9-8878-6144-8B2E-634403B412EC}" srcOrd="0" destOrd="0" presId="urn:microsoft.com/office/officeart/2005/8/layout/gear1"/>
    <dgm:cxn modelId="{FD432BD9-C1FA-B148-BA10-CDA61676390F}" type="presParOf" srcId="{15BAC8B8-F045-0049-8B8F-A39B7AEFB150}" destId="{83EAB87B-30E8-A147-AFA9-73B8E964F97D}" srcOrd="1" destOrd="0" presId="urn:microsoft.com/office/officeart/2005/8/layout/gear1"/>
    <dgm:cxn modelId="{D22B41BB-AB1F-2948-9241-327FF2A9D448}" type="presParOf" srcId="{15BAC8B8-F045-0049-8B8F-A39B7AEFB150}" destId="{AA2106D3-99A5-0A4C-B352-8E38DD8B0BCD}" srcOrd="2" destOrd="0" presId="urn:microsoft.com/office/officeart/2005/8/layout/gear1"/>
    <dgm:cxn modelId="{F2110F18-8D50-CD45-BB3A-5494E6310219}" type="presParOf" srcId="{15BAC8B8-F045-0049-8B8F-A39B7AEFB150}" destId="{F42A05BF-8A17-2645-8451-55565F9D54A9}" srcOrd="3" destOrd="0" presId="urn:microsoft.com/office/officeart/2005/8/layout/gear1"/>
    <dgm:cxn modelId="{A34A9ABC-D2CF-7044-8065-4F1AC87F4E0D}" type="presParOf" srcId="{15BAC8B8-F045-0049-8B8F-A39B7AEFB150}" destId="{7C64E943-E9AD-A14F-9545-30129989C656}" srcOrd="4" destOrd="0" presId="urn:microsoft.com/office/officeart/2005/8/layout/gear1"/>
    <dgm:cxn modelId="{DFED0D23-BE69-E243-BBFF-55944689A220}" type="presParOf" srcId="{15BAC8B8-F045-0049-8B8F-A39B7AEFB150}" destId="{E4B5F4B3-A4A4-2744-B1CB-E107DA98919B}" srcOrd="5" destOrd="0" presId="urn:microsoft.com/office/officeart/2005/8/layout/gear1"/>
    <dgm:cxn modelId="{081301EA-5100-1E45-BE7C-F130BFF9186A}" type="presParOf" srcId="{15BAC8B8-F045-0049-8B8F-A39B7AEFB150}" destId="{3091ED5E-D808-E644-8AA3-6D76E7F2296B}" srcOrd="6" destOrd="0" presId="urn:microsoft.com/office/officeart/2005/8/layout/gear1"/>
    <dgm:cxn modelId="{0463D74F-29D1-8E41-B149-90A17EE8BE24}" type="presParOf" srcId="{15BAC8B8-F045-0049-8B8F-A39B7AEFB150}" destId="{ED24438B-BF75-D24F-823D-3B13839E41F6}" srcOrd="7" destOrd="0" presId="urn:microsoft.com/office/officeart/2005/8/layout/gear1"/>
    <dgm:cxn modelId="{ABFC465B-BD1B-B247-9C51-B8A1ACEC9653}" type="presParOf" srcId="{15BAC8B8-F045-0049-8B8F-A39B7AEFB150}" destId="{303AFDE5-D191-F74E-87EF-587E2A91A22A}" srcOrd="8" destOrd="0" presId="urn:microsoft.com/office/officeart/2005/8/layout/gear1"/>
    <dgm:cxn modelId="{F2EC7382-1516-494D-8800-4CC33E1126D7}" type="presParOf" srcId="{15BAC8B8-F045-0049-8B8F-A39B7AEFB150}" destId="{16DAF85B-FEC4-1E42-B255-F1FF6EC44366}" srcOrd="9" destOrd="0" presId="urn:microsoft.com/office/officeart/2005/8/layout/gear1"/>
    <dgm:cxn modelId="{EC57A0E8-99D6-FF48-BE6D-0E4AF3540258}" type="presParOf" srcId="{15BAC8B8-F045-0049-8B8F-A39B7AEFB150}" destId="{F7DB72B7-7FFF-8341-839B-3105C7AD3FFD}" srcOrd="10" destOrd="0" presId="urn:microsoft.com/office/officeart/2005/8/layout/gear1"/>
    <dgm:cxn modelId="{7AF61262-8C8C-2247-91E6-A31E76A5B41D}" type="presParOf" srcId="{15BAC8B8-F045-0049-8B8F-A39B7AEFB150}" destId="{11E209DA-6942-9843-AB5E-A71CC08B8948}" srcOrd="11" destOrd="0" presId="urn:microsoft.com/office/officeart/2005/8/layout/gear1"/>
    <dgm:cxn modelId="{021D9668-BD58-6244-9C8E-730461267A02}" type="presParOf" srcId="{15BAC8B8-F045-0049-8B8F-A39B7AEFB150}" destId="{AC121A1F-C048-C942-A7CC-42FF9E23E47F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1347699-AB4D-433C-87F1-1F25E7F02D67}" type="doc">
      <dgm:prSet loTypeId="urn:microsoft.com/office/officeart/2005/8/layout/default#1" loCatId="Inbox" qsTypeId="urn:microsoft.com/office/officeart/2005/8/quickstyle/simple2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CF857C84-2133-4739-8711-330AFFB48BF4}">
      <dgm:prSet custT="1"/>
      <dgm:spPr>
        <a:solidFill>
          <a:schemeClr val="accent1"/>
        </a:solidFill>
      </dgm:spPr>
      <dgm:t>
        <a:bodyPr/>
        <a:lstStyle/>
        <a:p>
          <a:r>
            <a:rPr lang="en-US" sz="4000" dirty="0"/>
            <a:t>Current Status</a:t>
          </a:r>
          <a:r>
            <a:rPr lang="en-US" sz="2600" dirty="0"/>
            <a:t/>
          </a:r>
          <a:br>
            <a:rPr lang="en-US" sz="2600" dirty="0"/>
          </a:br>
          <a:r>
            <a:rPr lang="en-US" sz="2000" dirty="0"/>
            <a:t>- Focusing on recruitment</a:t>
          </a:r>
        </a:p>
        <a:p>
          <a:r>
            <a:rPr lang="en-US" sz="2000" dirty="0"/>
            <a:t>-Administration</a:t>
          </a:r>
        </a:p>
      </dgm:t>
    </dgm:pt>
    <dgm:pt modelId="{EB49FEF9-7946-4F88-AFAB-E0391CA6578D}" type="parTrans" cxnId="{FBF91784-9D4D-4CD1-AD9F-196F14FB224E}">
      <dgm:prSet/>
      <dgm:spPr/>
      <dgm:t>
        <a:bodyPr/>
        <a:lstStyle/>
        <a:p>
          <a:endParaRPr lang="en-US"/>
        </a:p>
      </dgm:t>
    </dgm:pt>
    <dgm:pt modelId="{04F725E4-9988-4CBD-A5BF-F276ACA69CD7}" type="sibTrans" cxnId="{FBF91784-9D4D-4CD1-AD9F-196F14FB224E}">
      <dgm:prSet phldrT="01" phldr="0"/>
      <dgm:spPr/>
      <dgm:t>
        <a:bodyPr/>
        <a:lstStyle/>
        <a:p>
          <a:endParaRPr lang="en-US"/>
        </a:p>
      </dgm:t>
    </dgm:pt>
    <dgm:pt modelId="{D8A1C929-0919-40EE-8BFC-1AD1FE5A25AC}">
      <dgm:prSet custT="1"/>
      <dgm:spPr>
        <a:solidFill>
          <a:schemeClr val="accent1"/>
        </a:solidFill>
      </dgm:spPr>
      <dgm:t>
        <a:bodyPr/>
        <a:lstStyle/>
        <a:p>
          <a:r>
            <a:rPr lang="en-US" sz="4100" dirty="0"/>
            <a:t>Challenges</a:t>
          </a:r>
          <a:br>
            <a:rPr lang="en-US" sz="4100" dirty="0"/>
          </a:br>
          <a:r>
            <a:rPr lang="en-US" sz="2000" dirty="0"/>
            <a:t>- Reaching the recruiting goal.</a:t>
          </a:r>
        </a:p>
        <a:p>
          <a:r>
            <a:rPr lang="en-US" sz="2000" dirty="0"/>
            <a:t>-Communication</a:t>
          </a:r>
        </a:p>
        <a:p>
          <a:r>
            <a:rPr lang="en-US" sz="2000" dirty="0"/>
            <a:t>- Retaining volunteers </a:t>
          </a:r>
        </a:p>
        <a:p>
          <a:r>
            <a:rPr lang="en-US" sz="2000" dirty="0"/>
            <a:t> </a:t>
          </a:r>
        </a:p>
      </dgm:t>
    </dgm:pt>
    <dgm:pt modelId="{F050D430-5A52-41DF-9FEB-C9EB2FA3EE96}" type="parTrans" cxnId="{69B6F508-7D15-4B85-9D73-4EE1F4D3038E}">
      <dgm:prSet/>
      <dgm:spPr/>
      <dgm:t>
        <a:bodyPr/>
        <a:lstStyle/>
        <a:p>
          <a:endParaRPr lang="en-US"/>
        </a:p>
      </dgm:t>
    </dgm:pt>
    <dgm:pt modelId="{1D1E6ABF-7844-4305-8860-DCF8292B7021}" type="sibTrans" cxnId="{69B6F508-7D15-4B85-9D73-4EE1F4D3038E}">
      <dgm:prSet phldrT="03" phldr="0"/>
      <dgm:spPr/>
      <dgm:t>
        <a:bodyPr/>
        <a:lstStyle/>
        <a:p>
          <a:endParaRPr lang="en-US"/>
        </a:p>
      </dgm:t>
    </dgm:pt>
    <dgm:pt modelId="{7FF87004-EFEA-4E32-8A1A-69C133660C4A}">
      <dgm:prSet custT="1"/>
      <dgm:spPr>
        <a:solidFill>
          <a:schemeClr val="accent1"/>
        </a:solidFill>
      </dgm:spPr>
      <dgm:t>
        <a:bodyPr/>
        <a:lstStyle/>
        <a:p>
          <a:r>
            <a:rPr lang="en-US" sz="4000" dirty="0"/>
            <a:t>Accomplishments</a:t>
          </a:r>
        </a:p>
        <a:p>
          <a:r>
            <a:rPr lang="en-US" sz="2000" dirty="0"/>
            <a:t>-hired 25 volunteers</a:t>
          </a:r>
        </a:p>
        <a:p>
          <a:r>
            <a:rPr lang="en-US" sz="2000" dirty="0"/>
            <a:t>- HR team hired</a:t>
          </a:r>
        </a:p>
        <a:p>
          <a:r>
            <a:rPr lang="en-US" sz="2000" dirty="0"/>
            <a:t>- HR tools </a:t>
          </a:r>
        </a:p>
      </dgm:t>
    </dgm:pt>
    <dgm:pt modelId="{1E9DE0DC-8AF6-41B2-9BC3-D0CBF6602257}" type="parTrans" cxnId="{DB42F54C-5CEB-494B-B9AE-7A93437DF0F9}">
      <dgm:prSet/>
      <dgm:spPr/>
      <dgm:t>
        <a:bodyPr/>
        <a:lstStyle/>
        <a:p>
          <a:endParaRPr lang="en-US"/>
        </a:p>
      </dgm:t>
    </dgm:pt>
    <dgm:pt modelId="{D065B97D-47A0-4B22-8F69-A69EAF6F436B}" type="sibTrans" cxnId="{DB42F54C-5CEB-494B-B9AE-7A93437DF0F9}">
      <dgm:prSet phldrT="02" phldr="0"/>
      <dgm:spPr/>
      <dgm:t>
        <a:bodyPr/>
        <a:lstStyle/>
        <a:p>
          <a:endParaRPr lang="en-US"/>
        </a:p>
      </dgm:t>
    </dgm:pt>
    <dgm:pt modelId="{1BD17DEE-B0FA-4F6A-8C2D-E1F56C7F2E52}">
      <dgm:prSet custT="1"/>
      <dgm:spPr>
        <a:solidFill>
          <a:schemeClr val="accent1"/>
        </a:solidFill>
      </dgm:spPr>
      <dgm:t>
        <a:bodyPr/>
        <a:lstStyle/>
        <a:p>
          <a:r>
            <a:rPr lang="en-US" sz="4000" dirty="0"/>
            <a:t>What's next</a:t>
          </a:r>
        </a:p>
        <a:p>
          <a:pPr rtl="0"/>
          <a:r>
            <a:rPr lang="en-US" sz="2000" dirty="0"/>
            <a:t>- Plan 2018 </a:t>
          </a:r>
        </a:p>
        <a:p>
          <a:pPr rtl="0"/>
          <a:r>
            <a:rPr lang="en-US" sz="2000" dirty="0"/>
            <a:t>- Build strong HR department.</a:t>
          </a:r>
        </a:p>
        <a:p>
          <a:endParaRPr lang="en-US" sz="2600" dirty="0"/>
        </a:p>
      </dgm:t>
    </dgm:pt>
    <dgm:pt modelId="{12A09ED3-C63E-44DD-B1A7-E1247A587F74}" type="sibTrans" cxnId="{F583BDF9-AC3A-472A-A2EB-3605248F41CB}">
      <dgm:prSet phldrT="04" phldr="0"/>
      <dgm:spPr/>
      <dgm:t>
        <a:bodyPr/>
        <a:lstStyle/>
        <a:p>
          <a:endParaRPr lang="en-US" dirty="0"/>
        </a:p>
      </dgm:t>
    </dgm:pt>
    <dgm:pt modelId="{9356829C-7DA3-4C59-A64E-D67EA2127C70}" type="parTrans" cxnId="{F583BDF9-AC3A-472A-A2EB-3605248F41CB}">
      <dgm:prSet/>
      <dgm:spPr/>
      <dgm:t>
        <a:bodyPr/>
        <a:lstStyle/>
        <a:p>
          <a:endParaRPr lang="en-US"/>
        </a:p>
      </dgm:t>
    </dgm:pt>
    <dgm:pt modelId="{0A4A7338-EB44-4936-8EE9-0CD72B2B8B04}" type="pres">
      <dgm:prSet presAssocID="{71347699-AB4D-433C-87F1-1F25E7F02D6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EB4624F-49D6-406F-B920-63A0F1B7A69E}" type="pres">
      <dgm:prSet presAssocID="{CF857C84-2133-4739-8711-330AFFB48BF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152B3F-B1B7-4AB4-83B3-EC0E2C988B86}" type="pres">
      <dgm:prSet presAssocID="{04F725E4-9988-4CBD-A5BF-F276ACA69CD7}" presName="sibTrans" presStyleCnt="0"/>
      <dgm:spPr/>
    </dgm:pt>
    <dgm:pt modelId="{3FF433DB-197F-44B1-A4DD-C46CE06DCBED}" type="pres">
      <dgm:prSet presAssocID="{7FF87004-EFEA-4E32-8A1A-69C133660C4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7B6AC0-F24B-42E1-B0CD-82FFF5B998A0}" type="pres">
      <dgm:prSet presAssocID="{D065B97D-47A0-4B22-8F69-A69EAF6F436B}" presName="sibTrans" presStyleCnt="0"/>
      <dgm:spPr/>
    </dgm:pt>
    <dgm:pt modelId="{2D4CA523-F38D-475A-900E-A5572B393898}" type="pres">
      <dgm:prSet presAssocID="{D8A1C929-0919-40EE-8BFC-1AD1FE5A25A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715FFC-12A4-4059-84F3-33E1293FD23D}" type="pres">
      <dgm:prSet presAssocID="{1D1E6ABF-7844-4305-8860-DCF8292B7021}" presName="sibTrans" presStyleCnt="0"/>
      <dgm:spPr/>
    </dgm:pt>
    <dgm:pt modelId="{4C6A2974-A02C-4095-AD62-E4396C2C2C49}" type="pres">
      <dgm:prSet presAssocID="{1BD17DEE-B0FA-4F6A-8C2D-E1F56C7F2E5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B42F54C-5CEB-494B-B9AE-7A93437DF0F9}" srcId="{71347699-AB4D-433C-87F1-1F25E7F02D67}" destId="{7FF87004-EFEA-4E32-8A1A-69C133660C4A}" srcOrd="1" destOrd="0" parTransId="{1E9DE0DC-8AF6-41B2-9BC3-D0CBF6602257}" sibTransId="{D065B97D-47A0-4B22-8F69-A69EAF6F436B}"/>
    <dgm:cxn modelId="{E718B09A-5857-4F24-858E-79F521B68CE3}" type="presOf" srcId="{71347699-AB4D-433C-87F1-1F25E7F02D67}" destId="{0A4A7338-EB44-4936-8EE9-0CD72B2B8B04}" srcOrd="0" destOrd="0" presId="urn:microsoft.com/office/officeart/2005/8/layout/default#1"/>
    <dgm:cxn modelId="{3CDDA9D5-6594-4A83-ABF5-B41548884434}" type="presOf" srcId="{7FF87004-EFEA-4E32-8A1A-69C133660C4A}" destId="{3FF433DB-197F-44B1-A4DD-C46CE06DCBED}" srcOrd="0" destOrd="0" presId="urn:microsoft.com/office/officeart/2005/8/layout/default#1"/>
    <dgm:cxn modelId="{F583BDF9-AC3A-472A-A2EB-3605248F41CB}" srcId="{71347699-AB4D-433C-87F1-1F25E7F02D67}" destId="{1BD17DEE-B0FA-4F6A-8C2D-E1F56C7F2E52}" srcOrd="3" destOrd="0" parTransId="{9356829C-7DA3-4C59-A64E-D67EA2127C70}" sibTransId="{12A09ED3-C63E-44DD-B1A7-E1247A587F74}"/>
    <dgm:cxn modelId="{120B6D84-18E9-4509-8C41-9AD7739EB943}" type="presOf" srcId="{D8A1C929-0919-40EE-8BFC-1AD1FE5A25AC}" destId="{2D4CA523-F38D-475A-900E-A5572B393898}" srcOrd="0" destOrd="0" presId="urn:microsoft.com/office/officeart/2005/8/layout/default#1"/>
    <dgm:cxn modelId="{81F838CA-6611-419F-8EA1-D3F06C8057CF}" type="presOf" srcId="{1BD17DEE-B0FA-4F6A-8C2D-E1F56C7F2E52}" destId="{4C6A2974-A02C-4095-AD62-E4396C2C2C49}" srcOrd="0" destOrd="0" presId="urn:microsoft.com/office/officeart/2005/8/layout/default#1"/>
    <dgm:cxn modelId="{69B6F508-7D15-4B85-9D73-4EE1F4D3038E}" srcId="{71347699-AB4D-433C-87F1-1F25E7F02D67}" destId="{D8A1C929-0919-40EE-8BFC-1AD1FE5A25AC}" srcOrd="2" destOrd="0" parTransId="{F050D430-5A52-41DF-9FEB-C9EB2FA3EE96}" sibTransId="{1D1E6ABF-7844-4305-8860-DCF8292B7021}"/>
    <dgm:cxn modelId="{FBF91784-9D4D-4CD1-AD9F-196F14FB224E}" srcId="{71347699-AB4D-433C-87F1-1F25E7F02D67}" destId="{CF857C84-2133-4739-8711-330AFFB48BF4}" srcOrd="0" destOrd="0" parTransId="{EB49FEF9-7946-4F88-AFAB-E0391CA6578D}" sibTransId="{04F725E4-9988-4CBD-A5BF-F276ACA69CD7}"/>
    <dgm:cxn modelId="{7C3A518A-278A-4338-BEFA-5E217409C9C3}" type="presOf" srcId="{CF857C84-2133-4739-8711-330AFFB48BF4}" destId="{8EB4624F-49D6-406F-B920-63A0F1B7A69E}" srcOrd="0" destOrd="0" presId="urn:microsoft.com/office/officeart/2005/8/layout/default#1"/>
    <dgm:cxn modelId="{78D37E72-ABB5-4F43-85CE-B6EA295AE72B}" type="presParOf" srcId="{0A4A7338-EB44-4936-8EE9-0CD72B2B8B04}" destId="{8EB4624F-49D6-406F-B920-63A0F1B7A69E}" srcOrd="0" destOrd="0" presId="urn:microsoft.com/office/officeart/2005/8/layout/default#1"/>
    <dgm:cxn modelId="{D09BADE5-56A0-4DCA-838E-FC1C9EED7313}" type="presParOf" srcId="{0A4A7338-EB44-4936-8EE9-0CD72B2B8B04}" destId="{18152B3F-B1B7-4AB4-83B3-EC0E2C988B86}" srcOrd="1" destOrd="0" presId="urn:microsoft.com/office/officeart/2005/8/layout/default#1"/>
    <dgm:cxn modelId="{8D7503D8-3BA1-4C77-8A84-4F2C995665D9}" type="presParOf" srcId="{0A4A7338-EB44-4936-8EE9-0CD72B2B8B04}" destId="{3FF433DB-197F-44B1-A4DD-C46CE06DCBED}" srcOrd="2" destOrd="0" presId="urn:microsoft.com/office/officeart/2005/8/layout/default#1"/>
    <dgm:cxn modelId="{0E57C35F-320B-4AEB-B683-A98F32BCB33B}" type="presParOf" srcId="{0A4A7338-EB44-4936-8EE9-0CD72B2B8B04}" destId="{E87B6AC0-F24B-42E1-B0CD-82FFF5B998A0}" srcOrd="3" destOrd="0" presId="urn:microsoft.com/office/officeart/2005/8/layout/default#1"/>
    <dgm:cxn modelId="{E35DB68F-3FE9-40D2-AF3C-F0CA76CF58A2}" type="presParOf" srcId="{0A4A7338-EB44-4936-8EE9-0CD72B2B8B04}" destId="{2D4CA523-F38D-475A-900E-A5572B393898}" srcOrd="4" destOrd="0" presId="urn:microsoft.com/office/officeart/2005/8/layout/default#1"/>
    <dgm:cxn modelId="{5A7F0D16-7D19-4869-B967-3E35C5B65591}" type="presParOf" srcId="{0A4A7338-EB44-4936-8EE9-0CD72B2B8B04}" destId="{19715FFC-12A4-4059-84F3-33E1293FD23D}" srcOrd="5" destOrd="0" presId="urn:microsoft.com/office/officeart/2005/8/layout/default#1"/>
    <dgm:cxn modelId="{E0AF21C6-B431-4CE1-B2F0-7272B3ADA85C}" type="presParOf" srcId="{0A4A7338-EB44-4936-8EE9-0CD72B2B8B04}" destId="{4C6A2974-A02C-4095-AD62-E4396C2C2C49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EC69D34-1D4F-47CD-9B0F-7EE510D11462}">
      <dsp:nvSpPr>
        <dsp:cNvPr id="0" name=""/>
        <dsp:cNvSpPr/>
      </dsp:nvSpPr>
      <dsp:spPr>
        <a:xfrm>
          <a:off x="2967049" y="99959"/>
          <a:ext cx="1595572" cy="1595572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bg1"/>
              </a:solidFill>
              <a:latin typeface="Cambria" panose="02040503050406030204" pitchFamily="18" charset="0"/>
            </a:rPr>
            <a:t>Pro-activity</a:t>
          </a:r>
        </a:p>
      </dsp:txBody>
      <dsp:txXfrm>
        <a:off x="2967049" y="99959"/>
        <a:ext cx="1595572" cy="1595572"/>
      </dsp:txXfrm>
    </dsp:sp>
    <dsp:sp modelId="{3648E8ED-B96D-4611-ADB3-C887D823435F}">
      <dsp:nvSpPr>
        <dsp:cNvPr id="0" name=""/>
        <dsp:cNvSpPr/>
      </dsp:nvSpPr>
      <dsp:spPr>
        <a:xfrm>
          <a:off x="156502" y="-580"/>
          <a:ext cx="4506658" cy="4506658"/>
        </a:xfrm>
        <a:prstGeom prst="circularArrow">
          <a:avLst>
            <a:gd name="adj1" fmla="val 6904"/>
            <a:gd name="adj2" fmla="val 465500"/>
            <a:gd name="adj3" fmla="val 548791"/>
            <a:gd name="adj4" fmla="val 20585709"/>
            <a:gd name="adj5" fmla="val 8055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9F4AFC-531C-4BEB-9EA1-AD63A6067802}">
      <dsp:nvSpPr>
        <dsp:cNvPr id="0" name=""/>
        <dsp:cNvSpPr/>
      </dsp:nvSpPr>
      <dsp:spPr>
        <a:xfrm>
          <a:off x="2967049" y="2809966"/>
          <a:ext cx="1595572" cy="1595572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bg1"/>
              </a:solidFill>
              <a:latin typeface="Cambria" panose="02040503050406030204" pitchFamily="18" charset="0"/>
            </a:rPr>
            <a:t>An</a:t>
          </a:r>
          <a:r>
            <a:rPr lang="en-US" sz="2400" kern="1200" dirty="0">
              <a:solidFill>
                <a:schemeClr val="bg1"/>
              </a:solidFill>
            </a:rPr>
            <a:t> </a:t>
          </a:r>
          <a:r>
            <a:rPr lang="en-US" sz="1800" b="1" kern="1200" dirty="0">
              <a:solidFill>
                <a:schemeClr val="bg1"/>
              </a:solidFill>
              <a:latin typeface="Cambria" panose="02040503050406030204" pitchFamily="18" charset="0"/>
            </a:rPr>
            <a:t>open</a:t>
          </a:r>
          <a:r>
            <a:rPr lang="en-US" sz="2400" kern="1200" dirty="0">
              <a:solidFill>
                <a:schemeClr val="bg1"/>
              </a:solidFill>
            </a:rPr>
            <a:t> </a:t>
          </a:r>
          <a:r>
            <a:rPr lang="en-US" sz="1800" b="1" kern="1200" dirty="0">
              <a:solidFill>
                <a:schemeClr val="bg1"/>
              </a:solidFill>
              <a:latin typeface="Cambria" panose="02040503050406030204" pitchFamily="18" charset="0"/>
            </a:rPr>
            <a:t>mind</a:t>
          </a:r>
        </a:p>
      </dsp:txBody>
      <dsp:txXfrm>
        <a:off x="2967049" y="2809966"/>
        <a:ext cx="1595572" cy="1595572"/>
      </dsp:txXfrm>
    </dsp:sp>
    <dsp:sp modelId="{427D7F26-FDAA-47EB-9C57-C5392E443A95}">
      <dsp:nvSpPr>
        <dsp:cNvPr id="0" name=""/>
        <dsp:cNvSpPr/>
      </dsp:nvSpPr>
      <dsp:spPr>
        <a:xfrm>
          <a:off x="156502" y="-580"/>
          <a:ext cx="4506658" cy="4506658"/>
        </a:xfrm>
        <a:prstGeom prst="circularArrow">
          <a:avLst>
            <a:gd name="adj1" fmla="val 6904"/>
            <a:gd name="adj2" fmla="val 465500"/>
            <a:gd name="adj3" fmla="val 5948791"/>
            <a:gd name="adj4" fmla="val 4385709"/>
            <a:gd name="adj5" fmla="val 8055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19D8F6-0CD3-433E-B53F-AB08A9CEF6A7}">
      <dsp:nvSpPr>
        <dsp:cNvPr id="0" name=""/>
        <dsp:cNvSpPr/>
      </dsp:nvSpPr>
      <dsp:spPr>
        <a:xfrm>
          <a:off x="257041" y="2809966"/>
          <a:ext cx="1595572" cy="1595572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bg1"/>
              </a:solidFill>
              <a:latin typeface="Cambria" panose="02040503050406030204" pitchFamily="18" charset="0"/>
            </a:rPr>
            <a:t>Passion</a:t>
          </a:r>
        </a:p>
      </dsp:txBody>
      <dsp:txXfrm>
        <a:off x="257041" y="2809966"/>
        <a:ext cx="1595572" cy="1595572"/>
      </dsp:txXfrm>
    </dsp:sp>
    <dsp:sp modelId="{9448EFCD-64D6-4032-B706-D9C4CD78E65A}">
      <dsp:nvSpPr>
        <dsp:cNvPr id="0" name=""/>
        <dsp:cNvSpPr/>
      </dsp:nvSpPr>
      <dsp:spPr>
        <a:xfrm>
          <a:off x="156502" y="-580"/>
          <a:ext cx="4506658" cy="4506658"/>
        </a:xfrm>
        <a:prstGeom prst="circularArrow">
          <a:avLst>
            <a:gd name="adj1" fmla="val 6904"/>
            <a:gd name="adj2" fmla="val 465500"/>
            <a:gd name="adj3" fmla="val 11348791"/>
            <a:gd name="adj4" fmla="val 9785709"/>
            <a:gd name="adj5" fmla="val 8055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D83837-857C-4A6A-9B48-3904B137F1FF}">
      <dsp:nvSpPr>
        <dsp:cNvPr id="0" name=""/>
        <dsp:cNvSpPr/>
      </dsp:nvSpPr>
      <dsp:spPr>
        <a:xfrm>
          <a:off x="257041" y="99959"/>
          <a:ext cx="1595572" cy="1595572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bg1"/>
              </a:solidFill>
              <a:latin typeface="Cambria" panose="02040503050406030204" pitchFamily="18" charset="0"/>
            </a:rPr>
            <a:t>Positive attitude</a:t>
          </a:r>
        </a:p>
      </dsp:txBody>
      <dsp:txXfrm>
        <a:off x="257041" y="99959"/>
        <a:ext cx="1595572" cy="1595572"/>
      </dsp:txXfrm>
    </dsp:sp>
    <dsp:sp modelId="{C3F09A73-535C-4293-AAED-3E0258A8B562}">
      <dsp:nvSpPr>
        <dsp:cNvPr id="0" name=""/>
        <dsp:cNvSpPr/>
      </dsp:nvSpPr>
      <dsp:spPr>
        <a:xfrm>
          <a:off x="156502" y="-580"/>
          <a:ext cx="4506658" cy="4506658"/>
        </a:xfrm>
        <a:prstGeom prst="circularArrow">
          <a:avLst>
            <a:gd name="adj1" fmla="val 6904"/>
            <a:gd name="adj2" fmla="val 465500"/>
            <a:gd name="adj3" fmla="val 16748791"/>
            <a:gd name="adj4" fmla="val 15185709"/>
            <a:gd name="adj5" fmla="val 8055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045F77F-6B73-CA41-B00C-A97366F863E2}">
      <dsp:nvSpPr>
        <dsp:cNvPr id="0" name=""/>
        <dsp:cNvSpPr/>
      </dsp:nvSpPr>
      <dsp:spPr>
        <a:xfrm>
          <a:off x="897776" y="184332"/>
          <a:ext cx="3280827" cy="1139388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4F102C-5C6C-764F-9493-0EA41474BC8D}">
      <dsp:nvSpPr>
        <dsp:cNvPr id="0" name=""/>
        <dsp:cNvSpPr/>
      </dsp:nvSpPr>
      <dsp:spPr>
        <a:xfrm>
          <a:off x="2225367" y="2974307"/>
          <a:ext cx="635819" cy="406924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89125ED-4989-A042-B364-7C1A2EF8EFED}">
      <dsp:nvSpPr>
        <dsp:cNvPr id="0" name=""/>
        <dsp:cNvSpPr/>
      </dsp:nvSpPr>
      <dsp:spPr>
        <a:xfrm>
          <a:off x="1102917" y="3164716"/>
          <a:ext cx="2779395" cy="1122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/>
            <a:t>Prioritize countries </a:t>
          </a:r>
          <a:r>
            <a:rPr lang="en-US" sz="1500" kern="1200" dirty="0"/>
            <a:t>-structured approach will increase confidence, opportunities will still be seized</a:t>
          </a:r>
        </a:p>
      </dsp:txBody>
      <dsp:txXfrm>
        <a:off x="1102917" y="3164716"/>
        <a:ext cx="2779395" cy="1122149"/>
      </dsp:txXfrm>
    </dsp:sp>
    <dsp:sp modelId="{F658F296-4908-9D42-B13C-8E45AF458ACB}">
      <dsp:nvSpPr>
        <dsp:cNvPr id="0" name=""/>
        <dsp:cNvSpPr/>
      </dsp:nvSpPr>
      <dsp:spPr>
        <a:xfrm>
          <a:off x="2090574" y="1411718"/>
          <a:ext cx="1144474" cy="114447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alphaOff val="0"/>
                <a:tint val="96000"/>
                <a:lumMod val="93000"/>
                <a:lumOff val="7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Happiness </a:t>
          </a:r>
          <a:r>
            <a:rPr lang="en-US" sz="1600" kern="1200" dirty="0"/>
            <a:t>index</a:t>
          </a:r>
          <a:endParaRPr lang="en-US" sz="1300" kern="1200" dirty="0"/>
        </a:p>
      </dsp:txBody>
      <dsp:txXfrm>
        <a:off x="2090574" y="1411718"/>
        <a:ext cx="1144474" cy="1144474"/>
      </dsp:txXfrm>
    </dsp:sp>
    <dsp:sp modelId="{012AB04F-9052-4144-8BF0-DE54954376EF}">
      <dsp:nvSpPr>
        <dsp:cNvPr id="0" name=""/>
        <dsp:cNvSpPr/>
      </dsp:nvSpPr>
      <dsp:spPr>
        <a:xfrm>
          <a:off x="1271638" y="553107"/>
          <a:ext cx="1144474" cy="114447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GDP</a:t>
          </a:r>
        </a:p>
      </dsp:txBody>
      <dsp:txXfrm>
        <a:off x="1271638" y="553107"/>
        <a:ext cx="1144474" cy="1144474"/>
      </dsp:txXfrm>
    </dsp:sp>
    <dsp:sp modelId="{E042503A-34C2-9945-AF31-B0AC0B3856A1}">
      <dsp:nvSpPr>
        <dsp:cNvPr id="0" name=""/>
        <dsp:cNvSpPr/>
      </dsp:nvSpPr>
      <dsp:spPr>
        <a:xfrm>
          <a:off x="2441546" y="276398"/>
          <a:ext cx="1144474" cy="114447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CO2/ capita</a:t>
          </a:r>
        </a:p>
      </dsp:txBody>
      <dsp:txXfrm>
        <a:off x="2441546" y="276398"/>
        <a:ext cx="1144474" cy="1144474"/>
      </dsp:txXfrm>
    </dsp:sp>
    <dsp:sp modelId="{C376DD0F-36EE-2446-A52F-D46729D703E7}">
      <dsp:nvSpPr>
        <dsp:cNvPr id="0" name=""/>
        <dsp:cNvSpPr/>
      </dsp:nvSpPr>
      <dsp:spPr>
        <a:xfrm>
          <a:off x="802185" y="58039"/>
          <a:ext cx="3560588" cy="284847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61526-0CE2-413E-BF37-E3F2417E0FA6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7089E-A6D8-48AE-874D-CD847F56C9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8066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Enlarging the service range for all levels with basics, webshop, and Membership program. Starting as reseller of for instance LED TL tubs for 65% energy saving, solar panels, and windmills.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ECB19-7272-4C67-A4FD-9A953EA535D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8507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79320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66500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64334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36991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Enlarging the service range for all levels with basics, webshop, and Membership program. Starting as reseller of for instance LED TL tubs for 65% energy saving, solar panels, and windmills.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ECB19-7272-4C67-A4FD-9A953EA535D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8507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0A7C3-E9DC-4BE1-BCF9-69AC371621B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74810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ECB19-7272-4C67-A4FD-9A953EA535D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64644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ECB19-7272-4C67-A4FD-9A953EA535D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31400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Stage/ funds required/ sources of funds/ main activities: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ECB19-7272-4C67-A4FD-9A953EA535DD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4581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+mn-lt"/>
              </a:rPr>
              <a:t>Prioritize countries- ad-hoc (will still exist)+ structured (will increase confidence). Regions. Regional approaches</a:t>
            </a:r>
          </a:p>
          <a:p>
            <a:r>
              <a:rPr lang="en-US" sz="1200" dirty="0">
                <a:latin typeface="+mn-lt"/>
              </a:rPr>
              <a:t>Build processes </a:t>
            </a:r>
            <a:r>
              <a:rPr lang="mr-IN" sz="1200" dirty="0">
                <a:latin typeface="+mn-lt"/>
              </a:rPr>
              <a:t>–</a:t>
            </a:r>
            <a:r>
              <a:rPr lang="en-US" sz="1200" dirty="0">
                <a:latin typeface="+mn-lt"/>
              </a:rPr>
              <a:t>e.g. country entry project plan</a:t>
            </a:r>
            <a:r>
              <a:rPr lang="en-US" sz="1200" baseline="0" dirty="0">
                <a:latin typeface="+mn-lt"/>
              </a:rPr>
              <a:t> with detailed steps and templates. </a:t>
            </a:r>
          </a:p>
          <a:p>
            <a:r>
              <a:rPr lang="en-US" sz="1200" baseline="0" dirty="0">
                <a:latin typeface="+mn-lt"/>
              </a:rPr>
              <a:t>Strategy- balanced scorecard- set goals for e.g. finance, customer, internal business processes, learning and growth. The policy circle (</a:t>
            </a:r>
            <a:r>
              <a:rPr lang="en-US" sz="1200" baseline="0" dirty="0" err="1">
                <a:latin typeface="+mn-lt"/>
              </a:rPr>
              <a:t>Amrin</a:t>
            </a:r>
            <a:r>
              <a:rPr lang="en-US" sz="1200" baseline="0" dirty="0">
                <a:latin typeface="+mn-lt"/>
              </a:rPr>
              <a:t>/ Nico) will also be important.</a:t>
            </a:r>
            <a:endParaRPr lang="en-US" sz="1200" dirty="0">
              <a:latin typeface="+mn-lt"/>
            </a:endParaRPr>
          </a:p>
          <a:p>
            <a:r>
              <a:rPr lang="en-US" sz="1200" dirty="0">
                <a:latin typeface="+mn-lt"/>
              </a:rPr>
              <a:t>Operational support- Building processes with HR to ensure newcomers are properly welcomed, changes in roles communicated, e-mail lists are up-to-date, develop training </a:t>
            </a:r>
            <a:r>
              <a:rPr lang="en-US" sz="1200" dirty="0" err="1">
                <a:latin typeface="+mn-lt"/>
              </a:rPr>
              <a:t>programme</a:t>
            </a:r>
            <a:r>
              <a:rPr lang="en-US" sz="1200" baseline="0" dirty="0">
                <a:latin typeface="+mn-lt"/>
              </a:rPr>
              <a:t> so all volunteers have the same knowledge platform.</a:t>
            </a:r>
            <a:endParaRPr lang="en-US" sz="1200" dirty="0"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</a:rPr>
              <a:t>People- One-on-ones to ensure circle volunteers’ expectations are met, roles &amp; responsibilities are clear, Education-, quicker response times- need people</a:t>
            </a:r>
            <a:r>
              <a:rPr lang="en-US" sz="1200" baseline="0" dirty="0">
                <a:latin typeface="+mn-lt"/>
              </a:rPr>
              <a:t> to update, add information in the brochure and toolkit templates- please let us know in the next country circle meeting on Dec 13, or send us an email. </a:t>
            </a:r>
            <a:endParaRPr lang="en-US" sz="1200" dirty="0">
              <a:latin typeface="+mn-lt"/>
            </a:endParaRPr>
          </a:p>
          <a:p>
            <a:endParaRPr lang="en-US" sz="1200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ECB19-7272-4C67-A4FD-9A953EA535DD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05403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74198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91673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C9AE54-C257-4702-983A-4DC4118192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067F9AF-B3D4-4A37-B161-F4DCEC7C6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0CBEDB-0FD9-42A7-A72C-CD6C633A3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5D38-2AE3-432E-AF9E-F7DD686C928A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48AF46-69A6-4E9A-AE49-0D6F82F45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3373200-3840-4823-99DD-BFB1932C2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285F-AEF7-4E34-B0F6-F697C14805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37348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734E40-36E3-4A26-B378-807682E1C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0665DAF-877A-4E5B-B921-CB82ED3C3C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1BEF6F-68BC-4592-A73A-DE3BFBDDE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5D38-2AE3-432E-AF9E-F7DD686C928A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05CFC7-B76D-4DC7-9E0B-B4E217C26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FB0893-E9DF-4B7E-A3EF-6AD19B8DD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285F-AEF7-4E34-B0F6-F697C14805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4006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67B88D7-CA7B-4FC5-9E2B-BD3BEA57AD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1EB4E39-E62C-4AE8-AC63-1D6343B49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37861D6-EACF-4000-A35C-B8B529595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5D38-2AE3-432E-AF9E-F7DD686C928A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AF9C63-BD12-4021-803F-7B478E66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2FA9BB-D7AC-4164-83D5-DCEFA1AA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285F-AEF7-4E34-B0F6-F697C14805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83815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-Up: 1 Top, 2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406400" y="381000"/>
            <a:ext cx="107696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15" name="Rectangle 11"/>
          <p:cNvSpPr>
            <a:spLocks noGrp="1"/>
          </p:cNvSpPr>
          <p:nvPr>
            <p:ph sz="quarter" idx="15"/>
          </p:nvPr>
        </p:nvSpPr>
        <p:spPr>
          <a:xfrm>
            <a:off x="402336" y="609600"/>
            <a:ext cx="10765536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402336" y="3319272"/>
            <a:ext cx="5287264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/>
              <a:t>Click to add heading</a:t>
            </a:r>
            <a:endParaRPr lang="en-US"/>
          </a:p>
        </p:txBody>
      </p:sp>
      <p:sp>
        <p:nvSpPr>
          <p:cNvPr id="18" name="Rectangle 11"/>
          <p:cNvSpPr>
            <a:spLocks noGrp="1"/>
          </p:cNvSpPr>
          <p:nvPr>
            <p:ph sz="quarter" idx="17"/>
          </p:nvPr>
        </p:nvSpPr>
        <p:spPr>
          <a:xfrm>
            <a:off x="402336" y="3547872"/>
            <a:ext cx="5287264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20" hasCustomPrompt="1"/>
          </p:nvPr>
        </p:nvSpPr>
        <p:spPr>
          <a:xfrm>
            <a:off x="5888736" y="3319272"/>
            <a:ext cx="5287264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/>
              <a:t>Click to add heading</a:t>
            </a:r>
            <a:endParaRPr lang="en-US"/>
          </a:p>
        </p:txBody>
      </p:sp>
      <p:sp>
        <p:nvSpPr>
          <p:cNvPr id="23" name="Rectangle 11"/>
          <p:cNvSpPr>
            <a:spLocks noGrp="1"/>
          </p:cNvSpPr>
          <p:nvPr>
            <p:ph sz="quarter" idx="21"/>
          </p:nvPr>
        </p:nvSpPr>
        <p:spPr>
          <a:xfrm>
            <a:off x="5888736" y="3547872"/>
            <a:ext cx="5287264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Rectangle 19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algn="r"/>
            <a:fld id="{FEC9D3F2-7140-49B9-866C-D21246A5836E}" type="datetime1">
              <a:rPr lang="en-US" smtClean="0"/>
              <a:pPr algn="r"/>
              <a:t>12/19/2017</a:t>
            </a:fld>
            <a:endParaRPr lang="en-US" dirty="0"/>
          </a:p>
        </p:txBody>
      </p:sp>
      <p:sp>
        <p:nvSpPr>
          <p:cNvPr id="20" name="Rectangle 20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22" name="Rectangle 22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0537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91374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74ED2F-9FFF-4590-8739-F1F273A7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5C8AE3-FFD0-4A07-A58B-F173CA25E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1B28487-1B23-4060-95D0-345B897D4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5D38-2AE3-432E-AF9E-F7DD686C928A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512186-B06A-4A2E-B6BB-83D9588BA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6A51A1-9468-46AF-8D4A-30660E25F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285F-AEF7-4E34-B0F6-F697C14805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45342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1CA6E7-EFDB-47F1-9C7B-384AC94C2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468F9D3-FAD9-4EE7-9C1E-7285238B2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460CD32-007A-455F-8A54-9EC838E79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5D38-2AE3-432E-AF9E-F7DD686C928A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670C28-4BD6-4621-B08A-8BFC73C83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EFE5CB-9C2B-4FB8-992F-B9AAB878E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285F-AEF7-4E34-B0F6-F697C14805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29738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6B639C-BE90-4F5A-A9F5-9C95F6B29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277F073-8043-49AA-B243-53C3B2D68A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9633F23-A8C3-45D6-B8C8-7839A979D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B60D6EA-40D4-422C-BE37-AF82718BB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5D38-2AE3-432E-AF9E-F7DD686C928A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234134-32B8-4A7B-A67C-C53FC3AF8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D1C4F3C-C044-4AE7-A22E-D655FCB81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285F-AEF7-4E34-B0F6-F697C14805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39345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A1A602-7DD3-4C61-9D36-5512F41DF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BBC718A-92F5-4366-9B0F-49374050A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495D7AC-A4D4-422B-866E-58F4952169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EDC56B9-2BF3-4EFA-BEC0-4F532046DF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AAB20B7-0418-46F9-86C2-284840F0D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4CCCD38-700F-4F06-9490-8695A183D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5D38-2AE3-432E-AF9E-F7DD686C928A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8DB9165-24AC-4664-941C-6B7F4CBF3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EB5E67D-4088-4E0A-AC98-F4A1FCEC0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285F-AEF7-4E34-B0F6-F697C14805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19695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8E00EF-5302-4626-BCB8-F78E04ABD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237A173-38AD-4451-93EE-36F10D65E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5D38-2AE3-432E-AF9E-F7DD686C928A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FE0FAFB-725D-475C-8A1C-B662BA270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1AA4578-03E0-4C60-8E02-6E82FBA81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285F-AEF7-4E34-B0F6-F697C14805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3969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13F3FE3-6F5B-4FCC-9F68-0FBCAA47D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5D38-2AE3-432E-AF9E-F7DD686C928A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C16317A-53AD-41BC-B336-7D42EB620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F19DFE7-496A-409D-A35B-F852F172C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285F-AEF7-4E34-B0F6-F697C14805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00658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A5DAEF-C897-4258-BB78-E3EA14B09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F668B05-F167-4702-8277-890C3718F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E4E893C-516A-4FA7-9398-F5F85693C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6BF2E07-B3B1-4C14-A861-416E63B0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5D38-2AE3-432E-AF9E-F7DD686C928A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3968131-9D4B-4DF4-ABD9-EBF59FBCD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0B7D194-7658-47A0-8D1D-3CDBCD030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285F-AEF7-4E34-B0F6-F697C14805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12562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B2E39B-8C14-4E41-9C5A-8F1759CAF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936753A-5032-49B7-9071-B7B7DDAB89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F2646F8-DA19-4318-A275-998D17514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405EC22-3944-45BF-95FE-05BC05212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5D38-2AE3-432E-AF9E-F7DD686C928A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3A493F5-A610-4B00-9C19-B6C3F4109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07A351-7CF7-4CA5-A3E1-C26D5155B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285F-AEF7-4E34-B0F6-F697C14805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62300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BC40008-4D34-4AEE-B1DC-20B825FF8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9B16AD3-D781-47CC-BE5E-7037A0FC8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C35058-2767-46F0-BBD7-7A94D82C24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15D38-2AE3-432E-AF9E-F7DD686C928A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69A5703-31C8-4B47-BEEC-508839843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40E1CE-7116-4CA4-88F6-8E5259BF43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0285F-AEF7-4E34-B0F6-F697C14805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019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mcc-berlin.net/en/research/co2-budget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4.unfccc.int/submissions/indc/Submission%20Pages/submissions.aspx" TargetMode="External"/><Relationship Id="rId7" Type="http://schemas.openxmlformats.org/officeDocument/2006/relationships/image" Target="../media/image2.png"/><Relationship Id="rId2" Type="http://schemas.openxmlformats.org/officeDocument/2006/relationships/hyperlink" Target="http://cdm.unfccc.int/methodologies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sustainabledevelopment.un.org/" TargetMode="External"/><Relationship Id="rId4" Type="http://schemas.openxmlformats.org/officeDocument/2006/relationships/hyperlink" Target="https://www.cdp.net/en-US/Programmes/Pages/Sig-Investor-List.aspx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orldsustainabilityfund.nl/i1-21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in/rambha-kumari-b6a11342/" TargetMode="External"/><Relationship Id="rId3" Type="http://schemas.openxmlformats.org/officeDocument/2006/relationships/hyperlink" Target="http://worldsustainabilityfund.nl/i1-28.html" TargetMode="External"/><Relationship Id="rId7" Type="http://schemas.openxmlformats.org/officeDocument/2006/relationships/hyperlink" Target="https://www.linkedin.com/in/nicolas-gros-de-seta-685997134/?ppe=1" TargetMode="External"/><Relationship Id="rId2" Type="http://schemas.openxmlformats.org/officeDocument/2006/relationships/hyperlink" Target="http://worldsustainabilityfund.nl/i1-21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inkedin.com/in/harold-n-dhalganjansing-b99b4742/" TargetMode="External"/><Relationship Id="rId5" Type="http://schemas.openxmlformats.org/officeDocument/2006/relationships/hyperlink" Target="https://www.linkedin.com/in/christelle-doumit-714b43a2/" TargetMode="External"/><Relationship Id="rId4" Type="http://schemas.openxmlformats.org/officeDocument/2006/relationships/hyperlink" Target="http://worldsustainabilityfund.nl/extranet/stf/guniz.pdf" TargetMode="External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diagramData" Target="../diagrams/data7.xml"/><Relationship Id="rId18" Type="http://schemas.openxmlformats.org/officeDocument/2006/relationships/image" Target="../media/image39.tiff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17" Type="http://schemas.microsoft.com/office/2007/relationships/diagramDrawing" Target="../diagrams/drawing7.xml"/><Relationship Id="rId2" Type="http://schemas.openxmlformats.org/officeDocument/2006/relationships/notesSlide" Target="../notesSlides/notesSlide7.xml"/><Relationship Id="rId16" Type="http://schemas.openxmlformats.org/officeDocument/2006/relationships/diagramColors" Target="../diagrams/colors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diagramLayout" Target="../diagrams/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355" y="1319133"/>
            <a:ext cx="11760289" cy="2387600"/>
          </a:xfrm>
        </p:spPr>
        <p:txBody>
          <a:bodyPr>
            <a:normAutofit/>
          </a:bodyPr>
          <a:lstStyle/>
          <a:p>
            <a:r>
              <a:rPr lang="en-GB" dirty="0"/>
              <a:t>Welcome to </a:t>
            </a:r>
            <a:r>
              <a:rPr lang="en-GB" b="1" dirty="0"/>
              <a:t>World Sustainability Fund </a:t>
            </a:r>
            <a:r>
              <a:rPr lang="en-GB" dirty="0"/>
              <a:t>General Assembly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71208"/>
            <a:ext cx="9144000" cy="429859"/>
          </a:xfrm>
        </p:spPr>
        <p:txBody>
          <a:bodyPr/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01-12-2017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355" y="5816560"/>
            <a:ext cx="4645555" cy="9144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4342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://worldsustainabilityfund.nl/im/welcome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http://worldsustainabilityfund.nl/im/welcome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4387" y="1325534"/>
            <a:ext cx="116190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+mn-lt"/>
            </a:endParaRPr>
          </a:p>
          <a:p>
            <a:endParaRPr lang="en-US" sz="2400" dirty="0">
              <a:latin typeface="+mn-lt"/>
            </a:endParaRPr>
          </a:p>
          <a:p>
            <a:endParaRPr lang="en-US" sz="2400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pic>
        <p:nvPicPr>
          <p:cNvPr id="11265" name="Picture 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171" y="256853"/>
            <a:ext cx="11105146" cy="6181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75" y="6259159"/>
            <a:ext cx="2994205" cy="598841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915404" y="1022684"/>
            <a:ext cx="2466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00:00 Dec. 1, 2017</a:t>
            </a:r>
          </a:p>
        </p:txBody>
      </p:sp>
      <p:sp>
        <p:nvSpPr>
          <p:cNvPr id="13" name="Up Arrow 12"/>
          <p:cNvSpPr/>
          <p:nvPr/>
        </p:nvSpPr>
        <p:spPr>
          <a:xfrm>
            <a:off x="9565109" y="1600200"/>
            <a:ext cx="1046747" cy="1215189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791112" y="2967771"/>
            <a:ext cx="328862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15:32 August. 8, 2018</a:t>
            </a:r>
          </a:p>
        </p:txBody>
      </p:sp>
    </p:spTree>
    <p:extLst>
      <p:ext uri="{BB962C8B-B14F-4D97-AF65-F5344CB8AC3E}">
        <p14:creationId xmlns="" xmlns:p14="http://schemas.microsoft.com/office/powerpoint/2010/main" val="4047027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997" y="310816"/>
            <a:ext cx="11078128" cy="607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AutoShape 2" descr="http://worldsustainabilityfund.nl/im/welcome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http://worldsustainabilityfund.nl/im/welcome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4387" y="1325534"/>
            <a:ext cx="116190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+mn-lt"/>
            </a:endParaRPr>
          </a:p>
          <a:p>
            <a:endParaRPr lang="en-US" sz="2400" dirty="0">
              <a:latin typeface="+mn-lt"/>
            </a:endParaRPr>
          </a:p>
          <a:p>
            <a:endParaRPr lang="en-US" sz="2400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pic>
        <p:nvPicPr>
          <p:cNvPr id="4" name="imag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75" y="6259159"/>
            <a:ext cx="2994205" cy="598841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29392" y="1058777"/>
            <a:ext cx="2466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00:09 Dec. 1, 2017</a:t>
            </a:r>
          </a:p>
        </p:txBody>
      </p:sp>
      <p:sp>
        <p:nvSpPr>
          <p:cNvPr id="9" name="Up Arrow 8"/>
          <p:cNvSpPr/>
          <p:nvPr/>
        </p:nvSpPr>
        <p:spPr>
          <a:xfrm>
            <a:off x="1010357" y="1600200"/>
            <a:ext cx="1046747" cy="1215189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913597" y="2955736"/>
            <a:ext cx="280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15:49 July 1, 2030</a:t>
            </a:r>
          </a:p>
        </p:txBody>
      </p:sp>
    </p:spTree>
    <p:extLst>
      <p:ext uri="{BB962C8B-B14F-4D97-AF65-F5344CB8AC3E}">
        <p14:creationId xmlns="" xmlns:p14="http://schemas.microsoft.com/office/powerpoint/2010/main" val="1733667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://worldsustainabilityfund.nl/im/welcome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http://worldsustainabilityfund.nl/im/welcome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548661" y="3555960"/>
            <a:ext cx="576775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+mn-lt"/>
            </a:endParaRP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+mn-lt"/>
              </a:rPr>
              <a:t>Create The World We Need Together</a:t>
            </a:r>
          </a:p>
          <a:p>
            <a:endParaRPr lang="en-US" dirty="0">
              <a:latin typeface="+mn-lt"/>
            </a:endParaRPr>
          </a:p>
          <a:p>
            <a:pPr algn="ctr"/>
            <a:r>
              <a:rPr lang="en-US" sz="2400" dirty="0">
                <a:latin typeface="+mn-lt"/>
              </a:rPr>
              <a:t>By transforming our lives,work, social structures &amp; economics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3" name="Picture 2" descr="http://bigpreviews.123rf.com/images/Orla/Orla1307/orla130700136/20852040-3d-gente-hombre-persona-y-una-flecha-El-equipo-se-mueve-hacia-arriba-en-la-flecha-verde-Foto-de-archiv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508" y="3492003"/>
            <a:ext cx="3576261" cy="26297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14913" y="0"/>
            <a:ext cx="2628900" cy="30336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5576" y="305139"/>
            <a:ext cx="9838386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World Sustainability Fund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latin typeface="Arial Black" panose="020B0A040201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FFDF898-5EE3-4C9B-BCBA-339483130C3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365" y="5871033"/>
            <a:ext cx="4645555" cy="9144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316CCD9-AE0E-4F56-99FF-FF075C0DA5D6}"/>
              </a:ext>
            </a:extLst>
          </p:cNvPr>
          <p:cNvSpPr txBox="1"/>
          <p:nvPr/>
        </p:nvSpPr>
        <p:spPr>
          <a:xfrm>
            <a:off x="1235242" y="1379621"/>
            <a:ext cx="807967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have to solve the climate problem within 25 years.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like to solve humanitarian problem at the same time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Poverty, hunger, health, sanitation, equality, peace,……..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we like to live is prosperity and pass this through to the next generation</a:t>
            </a:r>
          </a:p>
        </p:txBody>
      </p:sp>
    </p:spTree>
    <p:extLst>
      <p:ext uri="{BB962C8B-B14F-4D97-AF65-F5344CB8AC3E}">
        <p14:creationId xmlns="" xmlns:p14="http://schemas.microsoft.com/office/powerpoint/2010/main" val="3526108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863" y="204472"/>
            <a:ext cx="11248666" cy="1329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sz="4900" b="1" dirty="0">
                <a:latin typeface="Arial Black" panose="020B0A04020102020204" pitchFamily="34" charset="0"/>
              </a:rPr>
              <a:t>Climate &amp; Social Economic Solutions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677862" y="1533839"/>
            <a:ext cx="9942011" cy="301924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United Nations arranged technological green standards – 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CDM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asked every country to write a green and social plan – 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INDC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 they asked financial institutions to support – 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CDP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they delivered a global Agenda 2015–2030 – 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SDG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asked everyone to support, so … </a:t>
            </a:r>
          </a:p>
          <a:p>
            <a:endParaRPr lang="en-US" dirty="0"/>
          </a:p>
          <a:p>
            <a:pPr>
              <a:buNone/>
            </a:pP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026" name="AutoShape 2" descr="http://worldsustainabilityfund.nl/im/welcome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http://worldsustainabilityfund.nl/im/welcome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hthoek 6"/>
          <p:cNvSpPr/>
          <p:nvPr/>
        </p:nvSpPr>
        <p:spPr>
          <a:xfrm>
            <a:off x="9683533" y="6007198"/>
            <a:ext cx="20746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WSF How</a:t>
            </a:r>
            <a:endParaRPr lang="en-US" sz="36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329262" y="753433"/>
            <a:ext cx="2862738" cy="30192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A04F565-E4E3-4127-B4CC-5C89217A581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873123"/>
            <a:ext cx="4507831" cy="9144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944ACDC-80E3-45D0-B3E9-76618AA8CEBB}"/>
              </a:ext>
            </a:extLst>
          </p:cNvPr>
          <p:cNvSpPr txBox="1"/>
          <p:nvPr/>
        </p:nvSpPr>
        <p:spPr>
          <a:xfrm>
            <a:off x="5648867" y="4906011"/>
            <a:ext cx="62556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WSF Supports with massive capacity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     By connecting those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     For best practice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     In every country within three years</a:t>
            </a:r>
          </a:p>
        </p:txBody>
      </p:sp>
    </p:spTree>
    <p:extLst>
      <p:ext uri="{BB962C8B-B14F-4D97-AF65-F5344CB8AC3E}">
        <p14:creationId xmlns="" xmlns:p14="http://schemas.microsoft.com/office/powerpoint/2010/main" val="354398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1B1A1B2-9C54-4A77-B1D3-10DFD3A5FC8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22979" y="223798"/>
            <a:ext cx="11211516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C347DB6-9AE8-4FD6-B8F8-47553363F0B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97961"/>
            <a:ext cx="7035957" cy="2370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95412A3-B7DA-4EEE-8B02-29168A49CF1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19981" y="223798"/>
            <a:ext cx="5317067" cy="32651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9F301B4-7281-44AC-84BB-6B642C6C343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1054" y="3848756"/>
            <a:ext cx="5665994" cy="29851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2E43ED3-18EE-405D-ADA1-12D077C9AB33}"/>
              </a:ext>
            </a:extLst>
          </p:cNvPr>
          <p:cNvSpPr txBox="1"/>
          <p:nvPr/>
        </p:nvSpPr>
        <p:spPr>
          <a:xfrm>
            <a:off x="7213605" y="3407231"/>
            <a:ext cx="531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CDMs creating  values for SDGs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9D3B80A-D428-421E-8332-2642EB0BCE85}"/>
              </a:ext>
            </a:extLst>
          </p:cNvPr>
          <p:cNvSpPr txBox="1"/>
          <p:nvPr/>
        </p:nvSpPr>
        <p:spPr>
          <a:xfrm>
            <a:off x="2582779" y="3903841"/>
            <a:ext cx="34425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1- Planet</a:t>
            </a:r>
          </a:p>
          <a:p>
            <a:r>
              <a:rPr lang="en-US" sz="2800" dirty="0"/>
              <a:t>2- People</a:t>
            </a:r>
          </a:p>
          <a:p>
            <a:r>
              <a:rPr lang="en-US" sz="2800" dirty="0"/>
              <a:t>3- Profit</a:t>
            </a:r>
          </a:p>
          <a:p>
            <a:r>
              <a:rPr lang="en-US" sz="2800" dirty="0"/>
              <a:t>4- Progress</a:t>
            </a:r>
          </a:p>
        </p:txBody>
      </p:sp>
    </p:spTree>
    <p:extLst>
      <p:ext uri="{BB962C8B-B14F-4D97-AF65-F5344CB8AC3E}">
        <p14:creationId xmlns="" xmlns:p14="http://schemas.microsoft.com/office/powerpoint/2010/main" val="198992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172519" y="358775"/>
            <a:ext cx="10110470" cy="736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WSF 200 Country Program, sample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27100" y="1328738"/>
          <a:ext cx="7825962" cy="44304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830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429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5196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Renewable Energy (WIND)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nl-NL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10,000,000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895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Renewable Energy (SOLAR)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10,000,000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895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Renewable Energy (HYDRO)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10,000,000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895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Distribution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10,000,000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895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Demand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10,000,000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895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Transportation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10,000,000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895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Waste Handling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10,000,000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895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Afforestation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10,000,000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787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Reforestation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10,000,000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8895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Agriculture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10,000,000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88958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100,000,000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6426" name="Rectangle 5"/>
          <p:cNvSpPr>
            <a:spLocks noChangeArrowheads="1"/>
          </p:cNvSpPr>
          <p:nvPr/>
        </p:nvSpPr>
        <p:spPr bwMode="auto">
          <a:xfrm>
            <a:off x="381000" y="1198563"/>
            <a:ext cx="7826375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457200"/>
            <a:r>
              <a:rPr lang="en-US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   Priority Projects Profiles     Amount in USD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642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9320" y="1022956"/>
            <a:ext cx="4375150" cy="25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11833" y="4341812"/>
            <a:ext cx="4343400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29" name="Rechthoek 7"/>
          <p:cNvSpPr>
            <a:spLocks noChangeArrowheads="1"/>
          </p:cNvSpPr>
          <p:nvPr/>
        </p:nvSpPr>
        <p:spPr bwMode="auto">
          <a:xfrm>
            <a:off x="8165029" y="3766237"/>
            <a:ext cx="34655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dirty="0"/>
              <a:t>CDMs creating values for SDGs</a:t>
            </a:r>
            <a:endParaRPr lang="en-US" dirty="0">
              <a:latin typeface="Trebuchet MS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555532" y="2984058"/>
            <a:ext cx="1627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Program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under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U.N. protocol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12E04EF-AFE6-475D-BD21-C0EA1EE81B3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2519" y="5900116"/>
            <a:ext cx="4505334" cy="9144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161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3" y="511626"/>
            <a:ext cx="9878371" cy="811427"/>
          </a:xfrm>
        </p:spPr>
        <p:txBody>
          <a:bodyPr>
            <a:normAutofit fontScale="90000"/>
          </a:bodyPr>
          <a:lstStyle/>
          <a:p>
            <a:pPr lvl="0"/>
            <a:r>
              <a:rPr lang="en-GB" b="1" dirty="0">
                <a:latin typeface="Arial Black" panose="020B0A04020102020204" pitchFamily="34" charset="0"/>
              </a:rPr>
              <a:t>WSF – CDM &amp; SDG ORGANIZATION</a:t>
            </a:r>
          </a:p>
        </p:txBody>
      </p:sp>
      <p:sp>
        <p:nvSpPr>
          <p:cNvPr id="4" name="Rechthoek 3"/>
          <p:cNvSpPr/>
          <p:nvPr/>
        </p:nvSpPr>
        <p:spPr>
          <a:xfrm>
            <a:off x="2343776" y="1897721"/>
            <a:ext cx="1440000" cy="1008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Personal, </a:t>
            </a:r>
            <a:r>
              <a:rPr lang="en-US" dirty="0">
                <a:solidFill>
                  <a:schemeClr val="tx1"/>
                </a:solidFill>
              </a:rPr>
              <a:t>HOME</a:t>
            </a:r>
            <a:r>
              <a:rPr lang="en-US" dirty="0"/>
              <a:t> &amp; leisure</a:t>
            </a:r>
          </a:p>
        </p:txBody>
      </p:sp>
      <p:sp>
        <p:nvSpPr>
          <p:cNvPr id="6" name="Rechthoek 5"/>
          <p:cNvSpPr/>
          <p:nvPr/>
        </p:nvSpPr>
        <p:spPr>
          <a:xfrm>
            <a:off x="3926749" y="1899650"/>
            <a:ext cx="1440000" cy="1008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Habitat, </a:t>
            </a:r>
            <a:r>
              <a:rPr lang="en-US" dirty="0">
                <a:solidFill>
                  <a:schemeClr val="tx1"/>
                </a:solidFill>
              </a:rPr>
              <a:t>LABOR</a:t>
            </a:r>
            <a:r>
              <a:rPr lang="en-US" dirty="0"/>
              <a:t> &amp; business</a:t>
            </a:r>
          </a:p>
        </p:txBody>
      </p:sp>
      <p:sp>
        <p:nvSpPr>
          <p:cNvPr id="7" name="Rechthoek 6"/>
          <p:cNvSpPr/>
          <p:nvPr/>
        </p:nvSpPr>
        <p:spPr>
          <a:xfrm>
            <a:off x="5509722" y="1901579"/>
            <a:ext cx="1440000" cy="1008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Province, </a:t>
            </a:r>
            <a:r>
              <a:rPr lang="en-US" dirty="0">
                <a:solidFill>
                  <a:schemeClr val="tx1"/>
                </a:solidFill>
              </a:rPr>
              <a:t>COUNTRY</a:t>
            </a:r>
            <a:r>
              <a:rPr lang="en-US" dirty="0"/>
              <a:t> &amp; region</a:t>
            </a:r>
          </a:p>
        </p:txBody>
      </p:sp>
      <p:sp>
        <p:nvSpPr>
          <p:cNvPr id="8" name="Rechthoek 7"/>
          <p:cNvSpPr/>
          <p:nvPr/>
        </p:nvSpPr>
        <p:spPr>
          <a:xfrm>
            <a:off x="7070922" y="1891937"/>
            <a:ext cx="1440000" cy="1008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Federation, </a:t>
            </a:r>
            <a:r>
              <a:rPr lang="en-US" dirty="0">
                <a:solidFill>
                  <a:schemeClr val="tx1"/>
                </a:solidFill>
              </a:rPr>
              <a:t>WORLD</a:t>
            </a:r>
            <a:r>
              <a:rPr lang="en-US" dirty="0"/>
              <a:t> &amp; groups</a:t>
            </a:r>
          </a:p>
        </p:txBody>
      </p:sp>
      <p:sp>
        <p:nvSpPr>
          <p:cNvPr id="9" name="Rechthoek 8"/>
          <p:cNvSpPr/>
          <p:nvPr/>
        </p:nvSpPr>
        <p:spPr>
          <a:xfrm>
            <a:off x="8668268" y="1882287"/>
            <a:ext cx="1440000" cy="1008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Asset, </a:t>
            </a:r>
            <a:r>
              <a:rPr lang="en-US" dirty="0">
                <a:solidFill>
                  <a:schemeClr val="tx1"/>
                </a:solidFill>
              </a:rPr>
              <a:t>VIGOR</a:t>
            </a:r>
            <a:r>
              <a:rPr lang="en-US" dirty="0"/>
              <a:t> &amp; promotion</a:t>
            </a:r>
          </a:p>
        </p:txBody>
      </p:sp>
      <p:sp>
        <p:nvSpPr>
          <p:cNvPr id="10" name="Rechthoek 9"/>
          <p:cNvSpPr/>
          <p:nvPr/>
        </p:nvSpPr>
        <p:spPr>
          <a:xfrm>
            <a:off x="10302268" y="1884212"/>
            <a:ext cx="1440000" cy="1008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Vision, </a:t>
            </a:r>
            <a:r>
              <a:rPr lang="en-US" dirty="0">
                <a:solidFill>
                  <a:schemeClr val="tx1"/>
                </a:solidFill>
              </a:rPr>
              <a:t>MISSION</a:t>
            </a:r>
            <a:r>
              <a:rPr lang="en-US" dirty="0"/>
              <a:t> &amp; support</a:t>
            </a:r>
          </a:p>
        </p:txBody>
      </p:sp>
      <p:sp>
        <p:nvSpPr>
          <p:cNvPr id="26" name="Rechthoek 25"/>
          <p:cNvSpPr/>
          <p:nvPr/>
        </p:nvSpPr>
        <p:spPr>
          <a:xfrm>
            <a:off x="2329544" y="1298759"/>
            <a:ext cx="6156000" cy="4170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Service Levels</a:t>
            </a:r>
          </a:p>
        </p:txBody>
      </p:sp>
      <p:sp>
        <p:nvSpPr>
          <p:cNvPr id="27" name="Rechthoek 26"/>
          <p:cNvSpPr/>
          <p:nvPr/>
        </p:nvSpPr>
        <p:spPr>
          <a:xfrm>
            <a:off x="8655185" y="1297048"/>
            <a:ext cx="3096000" cy="4170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Council, Board &amp; Support</a:t>
            </a:r>
          </a:p>
        </p:txBody>
      </p:sp>
      <p:sp>
        <p:nvSpPr>
          <p:cNvPr id="25" name="Rechthoek 3"/>
          <p:cNvSpPr/>
          <p:nvPr/>
        </p:nvSpPr>
        <p:spPr>
          <a:xfrm>
            <a:off x="402768" y="1295399"/>
            <a:ext cx="1796143" cy="274320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Services 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dirty="0"/>
              <a:t>Fund for Funds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CONSULTANCY </a:t>
            </a:r>
            <a:r>
              <a:rPr lang="en-US" dirty="0"/>
              <a:t>&amp;  Education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CDM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SDG</a:t>
            </a:r>
          </a:p>
          <a:p>
            <a:pPr algn="ctr"/>
            <a:r>
              <a:rPr lang="en-US" dirty="0"/>
              <a:t>PDD</a:t>
            </a:r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2351323" y="2980335"/>
            <a:ext cx="615042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Holacracy Delegated</a:t>
            </a:r>
            <a:r>
              <a:rPr kumimoji="0" lang="en-US" sz="2400" i="0" u="none" strike="noStrike" cap="none" normalizeH="0" dirty="0">
                <a:ln>
                  <a:noFill/>
                </a:ln>
                <a:solidFill>
                  <a:schemeClr val="accent1"/>
                </a:solidFill>
                <a:effectLst/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 Power to act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Arial Black" panose="020B0A04020102020204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Super-Circle, Circles &amp; Sub-Circles</a:t>
            </a:r>
          </a:p>
          <a:p>
            <a:pPr lvl="0" defTabSz="914400"/>
            <a:r>
              <a:rPr lang="en-US" sz="28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Domain, Purpose &amp; Accountabilities</a:t>
            </a:r>
          </a:p>
          <a:p>
            <a:pPr lvl="0" defTabSz="914400"/>
            <a:r>
              <a:rPr lang="en-US" sz="2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Roles: Rep Link,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Lead 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Link, Facilitator,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defTabSz="914400"/>
            <a:r>
              <a:rPr lang="en-US" sz="2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Secretary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&amp; …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Programs, Projects &amp; Actions</a:t>
            </a:r>
          </a:p>
          <a:p>
            <a:pPr lvl="0" defTabSz="914400"/>
            <a:r>
              <a:rPr lang="en-US" sz="28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Tensions</a:t>
            </a:r>
            <a:b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Tactical &amp; Governance Meetings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1595" y="2997655"/>
            <a:ext cx="3668006" cy="365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58598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8471" y="188934"/>
            <a:ext cx="634365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863" y="185382"/>
            <a:ext cx="43053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58598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7758" y="434940"/>
            <a:ext cx="10877301" cy="806038"/>
          </a:xfrm>
        </p:spPr>
        <p:txBody>
          <a:bodyPr>
            <a:noAutofit/>
          </a:bodyPr>
          <a:lstStyle/>
          <a:p>
            <a:r>
              <a:rPr lang="en-US" sz="3400" b="1" dirty="0"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Holacracy - </a:t>
            </a:r>
            <a:r>
              <a:rPr lang="en-US" sz="3400" b="1" dirty="0">
                <a:latin typeface="Arial Black" panose="020B0A04020102020204" pitchFamily="34" charset="0"/>
              </a:rPr>
              <a:t>Tactical &amp; Governance Meetings</a:t>
            </a:r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 bwMode="auto">
          <a:xfrm>
            <a:off x="628898" y="1450740"/>
            <a:ext cx="10877302" cy="4409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>
                <a:hlinkClick r:id="rId2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Afbeeldingsresultaat voor holacracy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2169" y="997289"/>
            <a:ext cx="7696216" cy="5565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497AB3E-5FD1-49ED-9E6E-D1BEFE18AE4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2519" y="5900116"/>
            <a:ext cx="4505334" cy="9144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195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="" xmlns:p14="http://schemas.microsoft.com/office/powerpoint/2010/main" val="2959252985"/>
              </p:ext>
            </p:extLst>
          </p:nvPr>
        </p:nvGraphicFramePr>
        <p:xfrm>
          <a:off x="6966577" y="1176251"/>
          <a:ext cx="4819663" cy="4505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kstvak 9"/>
          <p:cNvSpPr txBox="1"/>
          <p:nvPr/>
        </p:nvSpPr>
        <p:spPr>
          <a:xfrm>
            <a:off x="3517193" y="1761789"/>
            <a:ext cx="257880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Turquoise:</a:t>
            </a:r>
          </a:p>
          <a:p>
            <a:r>
              <a:rPr lang="en-US" b="1" dirty="0">
                <a:solidFill>
                  <a:srgbClr val="00B0F0"/>
                </a:solidFill>
              </a:rPr>
              <a:t>Holistic Meme</a:t>
            </a:r>
          </a:p>
          <a:p>
            <a:r>
              <a:rPr lang="en-US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Yellow:</a:t>
            </a:r>
          </a:p>
          <a:p>
            <a:r>
              <a:rPr lang="en-US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Integrative Meme</a:t>
            </a:r>
          </a:p>
          <a:p>
            <a:r>
              <a:rPr lang="en-US" b="1" dirty="0">
                <a:solidFill>
                  <a:srgbClr val="00B050"/>
                </a:solidFill>
              </a:rPr>
              <a:t>Green:</a:t>
            </a:r>
          </a:p>
          <a:p>
            <a:r>
              <a:rPr lang="en-US" b="1" dirty="0">
                <a:solidFill>
                  <a:srgbClr val="00B050"/>
                </a:solidFill>
              </a:rPr>
              <a:t>Communitarian</a:t>
            </a:r>
          </a:p>
          <a:p>
            <a:r>
              <a:rPr lang="en-US" b="1" dirty="0">
                <a:solidFill>
                  <a:srgbClr val="FFC000"/>
                </a:solidFill>
              </a:rPr>
              <a:t>Orange:</a:t>
            </a:r>
          </a:p>
          <a:p>
            <a:r>
              <a:rPr lang="en-US" b="1" dirty="0">
                <a:solidFill>
                  <a:srgbClr val="FFC000"/>
                </a:solidFill>
              </a:rPr>
              <a:t>Activist</a:t>
            </a:r>
          </a:p>
          <a:p>
            <a:r>
              <a:rPr lang="en-US" b="1" dirty="0">
                <a:solidFill>
                  <a:srgbClr val="002060"/>
                </a:solidFill>
              </a:rPr>
              <a:t>Blue:</a:t>
            </a:r>
          </a:p>
          <a:p>
            <a:r>
              <a:rPr lang="en-US" b="1" dirty="0">
                <a:solidFill>
                  <a:srgbClr val="002060"/>
                </a:solidFill>
              </a:rPr>
              <a:t>Authoritarian</a:t>
            </a:r>
          </a:p>
          <a:p>
            <a:r>
              <a:rPr lang="en-US" b="1" dirty="0">
                <a:solidFill>
                  <a:srgbClr val="FF0000"/>
                </a:solidFill>
              </a:rPr>
              <a:t>Red: Impulsive</a:t>
            </a:r>
          </a:p>
          <a:p>
            <a:r>
              <a:rPr lang="en-US" b="1" dirty="0">
                <a:solidFill>
                  <a:srgbClr val="7030A0"/>
                </a:solidFill>
              </a:rPr>
              <a:t>Purple: Magical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Beige: Instinctive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6089" y="1576474"/>
            <a:ext cx="2495551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fgeronde rechthoek 10"/>
          <p:cNvSpPr/>
          <p:nvPr/>
        </p:nvSpPr>
        <p:spPr>
          <a:xfrm>
            <a:off x="919283" y="1537804"/>
            <a:ext cx="4741817" cy="2220686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hoek 11"/>
          <p:cNvSpPr/>
          <p:nvPr/>
        </p:nvSpPr>
        <p:spPr>
          <a:xfrm>
            <a:off x="2255573" y="260649"/>
            <a:ext cx="68884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Arial Black" panose="020B0A04020102020204" pitchFamily="34" charset="0"/>
              </a:rPr>
              <a:t>Spiral Dynamics Culture</a:t>
            </a:r>
            <a:endParaRPr lang="en-US" sz="3600" b="1" dirty="0">
              <a:latin typeface="Arial Black" panose="020B0A040201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A1563C5-1EE8-4D93-819C-24FC8E899AA4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2519" y="5900116"/>
            <a:ext cx="4505334" cy="9144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233510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02436342"/>
              </p:ext>
            </p:extLst>
          </p:nvPr>
        </p:nvGraphicFramePr>
        <p:xfrm>
          <a:off x="2095051" y="763930"/>
          <a:ext cx="8499019" cy="4440312"/>
        </p:xfrm>
        <a:graphic>
          <a:graphicData uri="http://schemas.openxmlformats.org/drawingml/2006/table">
            <a:tbl>
              <a:tblPr firstRow="1" firstCol="1" bandRow="1"/>
              <a:tblGrid>
                <a:gridCol w="7594153">
                  <a:extLst>
                    <a:ext uri="{9D8B030D-6E8A-4147-A177-3AD203B41FA5}">
                      <a16:colId xmlns="" xmlns:a16="http://schemas.microsoft.com/office/drawing/2014/main" val="178152385"/>
                    </a:ext>
                  </a:extLst>
                </a:gridCol>
                <a:gridCol w="904866">
                  <a:extLst>
                    <a:ext uri="{9D8B030D-6E8A-4147-A177-3AD203B41FA5}">
                      <a16:colId xmlns="" xmlns:a16="http://schemas.microsoft.com/office/drawing/2014/main" val="1907341278"/>
                    </a:ext>
                  </a:extLst>
                </a:gridCol>
              </a:tblGrid>
              <a:tr h="523296"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GB" sz="1700" b="1" kern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MEETING INTRODUCTION </a:t>
                      </a:r>
                      <a:endParaRPr lang="en-US" sz="1700" b="1" kern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118" marR="9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 b="1" dirty="0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 b="1" dirty="0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min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118" marR="9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55843068"/>
                  </a:ext>
                </a:extLst>
              </a:tr>
              <a:tr h="523296"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GB" sz="1700" b="1" kern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INTRODUCTION WSF- EMILE</a:t>
                      </a:r>
                      <a:endParaRPr lang="en-US" sz="1700" b="1" kern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118" marR="9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 b="1" dirty="0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min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118" marR="9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93219510"/>
                  </a:ext>
                </a:extLst>
              </a:tr>
              <a:tr h="759058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700" b="1" kern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   SERVICE LEVELS</a:t>
                      </a:r>
                      <a:endParaRPr lang="en-US" sz="1700" b="1" kern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Services- Lead Link Ton </a:t>
                      </a:r>
                      <a:r>
                        <a:rPr lang="en-GB" sz="17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Wurtz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Status Update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118" marR="9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 b="1" dirty="0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min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min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118" marR="9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68342590"/>
                  </a:ext>
                </a:extLst>
              </a:tr>
              <a:tr h="5232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Private- Lead Link Emile Van Essen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Status Update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118" marR="9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min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118" marR="9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79391830"/>
                  </a:ext>
                </a:extLst>
              </a:tr>
              <a:tr h="5232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City and businesses-  Lead Link Richard Pearson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Status Update 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118" marR="9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 min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118" marR="9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83055916"/>
                  </a:ext>
                </a:extLst>
              </a:tr>
              <a:tr h="5232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Country- Lead Link Ingrid Collins &amp; Cathy Delhanty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Status Update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118" marR="9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min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118" marR="9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10081608"/>
                  </a:ext>
                </a:extLst>
              </a:tr>
              <a:tr h="5232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UN&amp;MG- Lead Link Emile van Essen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Status Update 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118" marR="9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min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118" marR="9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96906447"/>
                  </a:ext>
                </a:extLst>
              </a:tr>
              <a:tr h="523296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700" b="1" kern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    GROUP PHOTO!</a:t>
                      </a:r>
                      <a:endParaRPr lang="en-US" sz="1700" b="1" kern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118" marR="9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 b="1" dirty="0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5 min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118" marR="9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26182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8592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-104691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Theory U</a:t>
            </a:r>
          </a:p>
        </p:txBody>
      </p:sp>
      <p:pic>
        <p:nvPicPr>
          <p:cNvPr id="3074" name="Picture 2" descr="http://www.touchingthecommunitysoul.nl/wp-content/uploads/2013/05/theory-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87" y="1099776"/>
            <a:ext cx="10947729" cy="47520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B564228-ED19-449D-9D00-02F0798DA05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393" y="5907842"/>
            <a:ext cx="4505334" cy="9144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404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are now in the process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www.worldsustainabilityfund.nl</a:t>
            </a:r>
          </a:p>
        </p:txBody>
      </p:sp>
      <p:pic>
        <p:nvPicPr>
          <p:cNvPr id="5" name="Afbeelding 4" descr="kolbe 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94229" y="1294452"/>
            <a:ext cx="5278665" cy="5328000"/>
          </a:xfrm>
          <a:prstGeom prst="rect">
            <a:avLst/>
          </a:prstGeom>
        </p:spPr>
      </p:pic>
      <p:sp>
        <p:nvSpPr>
          <p:cNvPr id="6" name="PIJL-RECHTS 5"/>
          <p:cNvSpPr/>
          <p:nvPr/>
        </p:nvSpPr>
        <p:spPr>
          <a:xfrm flipH="1">
            <a:off x="8561511" y="3062809"/>
            <a:ext cx="3382073" cy="826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Facilitator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8CC989D-0F3D-4DF6-85E4-68489D92727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519" y="6201257"/>
            <a:ext cx="3021710" cy="6133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103284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arp dir="in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 25"/>
          <p:cNvGrpSpPr/>
          <p:nvPr/>
        </p:nvGrpSpPr>
        <p:grpSpPr>
          <a:xfrm>
            <a:off x="623392" y="260648"/>
            <a:ext cx="7968885" cy="6192690"/>
            <a:chOff x="467544" y="260647"/>
            <a:chExt cx="5976664" cy="6192690"/>
          </a:xfrm>
        </p:grpSpPr>
        <p:grpSp>
          <p:nvGrpSpPr>
            <p:cNvPr id="11" name="Groep 24"/>
            <p:cNvGrpSpPr/>
            <p:nvPr/>
          </p:nvGrpSpPr>
          <p:grpSpPr>
            <a:xfrm>
              <a:off x="467544" y="260647"/>
              <a:ext cx="3528000" cy="6192690"/>
              <a:chOff x="467544" y="260647"/>
              <a:chExt cx="3528000" cy="6192690"/>
            </a:xfrm>
          </p:grpSpPr>
          <p:sp>
            <p:nvSpPr>
              <p:cNvPr id="6" name="Rechthoek 5"/>
              <p:cNvSpPr/>
              <p:nvPr/>
            </p:nvSpPr>
            <p:spPr>
              <a:xfrm>
                <a:off x="467544" y="2528904"/>
                <a:ext cx="3528000" cy="36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hthoek 7"/>
              <p:cNvSpPr/>
              <p:nvPr/>
            </p:nvSpPr>
            <p:spPr>
              <a:xfrm rot="5400000">
                <a:off x="485543" y="3338992"/>
                <a:ext cx="6192690" cy="36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hthoek 16"/>
              <p:cNvSpPr/>
              <p:nvPr/>
            </p:nvSpPr>
            <p:spPr>
              <a:xfrm>
                <a:off x="467544" y="1844824"/>
                <a:ext cx="228375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ln>
                      <a:solidFill>
                        <a:schemeClr val="accent1">
                          <a:lumMod val="50000"/>
                        </a:schemeClr>
                      </a:solidFill>
                    </a:ln>
                    <a:solidFill>
                      <a:schemeClr val="accent1"/>
                    </a:solidFill>
                  </a:rPr>
                  <a:t>3. The Librarian</a:t>
                </a:r>
              </a:p>
            </p:txBody>
          </p:sp>
        </p:grpSp>
        <p:sp>
          <p:nvSpPr>
            <p:cNvPr id="18" name="Tijdelijke aanduiding voor inhoud 2"/>
            <p:cNvSpPr txBox="1">
              <a:spLocks/>
            </p:cNvSpPr>
            <p:nvPr/>
          </p:nvSpPr>
          <p:spPr>
            <a:xfrm>
              <a:off x="3707904" y="5877272"/>
              <a:ext cx="2736304" cy="57606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Time - History</a:t>
              </a:r>
            </a:p>
          </p:txBody>
        </p:sp>
        <p:sp>
          <p:nvSpPr>
            <p:cNvPr id="22" name="Tijdelijke aanduiding voor inhoud 2"/>
            <p:cNvSpPr txBox="1">
              <a:spLocks/>
            </p:cNvSpPr>
            <p:nvPr/>
          </p:nvSpPr>
          <p:spPr>
            <a:xfrm>
              <a:off x="3680648" y="264704"/>
              <a:ext cx="1359768" cy="57606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Future</a:t>
              </a:r>
            </a:p>
          </p:txBody>
        </p:sp>
      </p:grpSp>
      <p:sp>
        <p:nvSpPr>
          <p:cNvPr id="14" name="Rechthoek 13"/>
          <p:cNvSpPr/>
          <p:nvPr/>
        </p:nvSpPr>
        <p:spPr>
          <a:xfrm>
            <a:off x="623392" y="2564904"/>
            <a:ext cx="4128459" cy="38884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000" y="274638"/>
            <a:ext cx="403222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Mind, heart, Body </a:t>
            </a:r>
            <a:br>
              <a:rPr lang="en-US" dirty="0"/>
            </a:br>
            <a:r>
              <a:rPr lang="en-US" dirty="0"/>
              <a:t>reflection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8022" y="2060848"/>
            <a:ext cx="4512501" cy="57606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4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2. </a:t>
            </a:r>
            <a:r>
              <a:rPr lang="en-US" sz="51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Awareness</a:t>
            </a:r>
            <a:r>
              <a:rPr lang="en-US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Unit</a:t>
            </a:r>
            <a:endParaRPr lang="en-US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Gelijkbenige driehoek 6"/>
          <p:cNvSpPr/>
          <p:nvPr/>
        </p:nvSpPr>
        <p:spPr>
          <a:xfrm rot="16200000">
            <a:off x="5051884" y="2048847"/>
            <a:ext cx="936104" cy="960107"/>
          </a:xfrm>
          <a:prstGeom prst="triangle">
            <a:avLst>
              <a:gd name="adj" fmla="val 4883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hoekige driehoek 8"/>
          <p:cNvSpPr/>
          <p:nvPr/>
        </p:nvSpPr>
        <p:spPr>
          <a:xfrm rot="10800000">
            <a:off x="3119670" y="2564904"/>
            <a:ext cx="1632181" cy="2376264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agonale streep 11"/>
          <p:cNvSpPr/>
          <p:nvPr/>
        </p:nvSpPr>
        <p:spPr>
          <a:xfrm rot="5400000">
            <a:off x="2507600" y="2984951"/>
            <a:ext cx="2664296" cy="1824203"/>
          </a:xfrm>
          <a:prstGeom prst="diagStripe">
            <a:avLst>
              <a:gd name="adj" fmla="val 8714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3" name="Groep 26"/>
          <p:cNvGrpSpPr/>
          <p:nvPr/>
        </p:nvGrpSpPr>
        <p:grpSpPr>
          <a:xfrm>
            <a:off x="4320000" y="1412776"/>
            <a:ext cx="4272277" cy="1467144"/>
            <a:chOff x="3240000" y="1412776"/>
            <a:chExt cx="3204208" cy="1467144"/>
          </a:xfrm>
        </p:grpSpPr>
        <p:sp>
          <p:nvSpPr>
            <p:cNvPr id="15" name="Ovaal 14"/>
            <p:cNvSpPr>
              <a:spLocks noChangeAspect="1"/>
            </p:cNvSpPr>
            <p:nvPr/>
          </p:nvSpPr>
          <p:spPr>
            <a:xfrm>
              <a:off x="3240000" y="2160000"/>
              <a:ext cx="720000" cy="71992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6" name="Tijdelijke aanduiding voor inhoud 2"/>
            <p:cNvSpPr txBox="1">
              <a:spLocks/>
            </p:cNvSpPr>
            <p:nvPr/>
          </p:nvSpPr>
          <p:spPr>
            <a:xfrm>
              <a:off x="3707904" y="1412776"/>
              <a:ext cx="2736304" cy="57606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en-US" sz="3200" dirty="0">
                  <a:ln>
                    <a:solidFill>
                      <a:schemeClr val="accent1"/>
                    </a:solidFill>
                  </a:ln>
                  <a:solidFill>
                    <a:srgbClr val="FFFF00"/>
                  </a:solidFill>
                </a:rPr>
                <a:t>1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chemeClr val="accent1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. The Logic</a:t>
              </a:r>
            </a:p>
          </p:txBody>
        </p:sp>
      </p:grpSp>
      <p:sp>
        <p:nvSpPr>
          <p:cNvPr id="21" name="Tijdelijke aanduiding voor inhoud 2"/>
          <p:cNvSpPr txBox="1">
            <a:spLocks/>
          </p:cNvSpPr>
          <p:nvPr/>
        </p:nvSpPr>
        <p:spPr>
          <a:xfrm>
            <a:off x="623392" y="2564904"/>
            <a:ext cx="2304256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Truth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Tijdelijke aanduiding voor inhoud 2"/>
          <p:cNvSpPr txBox="1">
            <a:spLocks/>
          </p:cNvSpPr>
          <p:nvPr/>
        </p:nvSpPr>
        <p:spPr>
          <a:xfrm>
            <a:off x="4463819" y="3068960"/>
            <a:ext cx="5856651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---- Interpretations</a:t>
            </a:r>
          </a:p>
        </p:txBody>
      </p:sp>
      <p:sp>
        <p:nvSpPr>
          <p:cNvPr id="24" name="Tijdelijke aanduiding voor inhoud 2"/>
          <p:cNvSpPr txBox="1">
            <a:spLocks/>
          </p:cNvSpPr>
          <p:nvPr/>
        </p:nvSpPr>
        <p:spPr>
          <a:xfrm>
            <a:off x="3994944" y="3789040"/>
            <a:ext cx="5557440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32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------- Misinterpretations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340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8644" y="380512"/>
            <a:ext cx="8596312" cy="806038"/>
          </a:xfrm>
        </p:spPr>
        <p:txBody>
          <a:bodyPr/>
          <a:lstStyle/>
          <a:p>
            <a:r>
              <a:rPr lang="en-US" dirty="0"/>
              <a:t>Board</a:t>
            </a:r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634320" y="1305239"/>
            <a:ext cx="9184594" cy="4232890"/>
          </a:xfrm>
        </p:spPr>
        <p:txBody>
          <a:bodyPr/>
          <a:lstStyle/>
          <a:p>
            <a:r>
              <a:rPr lang="en-US" sz="2800" b="1" dirty="0">
                <a:hlinkClick r:id="rId2"/>
              </a:rPr>
              <a:t>Emile van Essen</a:t>
            </a:r>
            <a:r>
              <a:rPr lang="en-US" sz="2800" dirty="0"/>
              <a:t> (Founder, President, U.N. contacts)</a:t>
            </a:r>
          </a:p>
          <a:p>
            <a:r>
              <a:rPr lang="en-US" sz="2800" dirty="0"/>
              <a:t> </a:t>
            </a:r>
            <a:r>
              <a:rPr lang="en-US" sz="2800" dirty="0">
                <a:hlinkClick r:id="rId3"/>
              </a:rPr>
              <a:t>Daniëlle Simons</a:t>
            </a:r>
            <a:r>
              <a:rPr lang="en-US" sz="2800" dirty="0"/>
              <a:t> 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(Vice-President, Legal)</a:t>
            </a:r>
          </a:p>
          <a:p>
            <a:r>
              <a:rPr lang="en-US" sz="2800" dirty="0"/>
              <a:t> </a:t>
            </a:r>
            <a:r>
              <a:rPr lang="en-US" sz="2800" dirty="0">
                <a:hlinkClick r:id="rId4"/>
              </a:rPr>
              <a:t>Güniz Çulcu van Cres</a:t>
            </a:r>
            <a:r>
              <a:rPr lang="en-US" sz="2800" dirty="0"/>
              <a:t> 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(Secretary General, </a:t>
            </a:r>
          </a:p>
          <a:p>
            <a:pPr lvl="1"/>
            <a:r>
              <a:rPr lang="en-US" sz="2800" dirty="0"/>
              <a:t> Mgt Bureau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- </a:t>
            </a:r>
            <a:r>
              <a:rPr lang="en-US" sz="2800" b="1" dirty="0">
                <a:solidFill>
                  <a:schemeClr val="accent1"/>
                </a:solidFill>
                <a:hlinkClick r:id="rId5"/>
              </a:rPr>
              <a:t>Christelle Doumit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r>
              <a:rPr lang="en-US" sz="2800" dirty="0"/>
              <a:t> </a:t>
            </a:r>
            <a:r>
              <a:rPr lang="en-US" sz="2800" b="1" dirty="0">
                <a:hlinkClick r:id="rId6"/>
              </a:rPr>
              <a:t>Harold Dhalganjansing</a:t>
            </a:r>
            <a:r>
              <a:rPr lang="en-US" sz="2800" dirty="0"/>
              <a:t> (Treasurer)</a:t>
            </a:r>
          </a:p>
          <a:p>
            <a:r>
              <a:rPr lang="en-US" sz="2800" dirty="0"/>
              <a:t> </a:t>
            </a:r>
            <a:r>
              <a:rPr lang="en-US" sz="2800" b="1" dirty="0">
                <a:hlinkClick r:id="rId7"/>
              </a:rPr>
              <a:t>Nicolas Gros de Seta</a:t>
            </a:r>
            <a:r>
              <a:rPr lang="en-US" sz="2800" dirty="0"/>
              <a:t> (Organization Developer)</a:t>
            </a:r>
          </a:p>
          <a:p>
            <a:r>
              <a:rPr lang="en-US" sz="2800" dirty="0"/>
              <a:t> </a:t>
            </a:r>
            <a:r>
              <a:rPr lang="en-US" sz="2800" dirty="0">
                <a:hlinkClick r:id="rId8"/>
              </a:rPr>
              <a:t>Rambha Kumari</a:t>
            </a:r>
            <a:r>
              <a:rPr lang="en-US" sz="2800" dirty="0"/>
              <a:t> 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(Country R&amp;D, </a:t>
            </a:r>
          </a:p>
          <a:p>
            <a:pPr lvl="1"/>
            <a:r>
              <a:rPr lang="en-US" sz="2800" dirty="0"/>
              <a:t> Country Mgt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en-US" sz="2800" b="1" dirty="0">
                <a:solidFill>
                  <a:schemeClr val="accent1"/>
                </a:solidFill>
              </a:rPr>
              <a:t>Cathy Delhanty and Ingrid Collins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 bwMode="auto">
          <a:xfrm>
            <a:off x="628898" y="1450740"/>
            <a:ext cx="10877302" cy="4409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2CCADBA-7851-488C-8B79-D8231F2E7F9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2519" y="5900116"/>
            <a:ext cx="4505334" cy="9144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7900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603556"/>
              </p:ext>
            </p:extLst>
          </p:nvPr>
        </p:nvGraphicFramePr>
        <p:xfrm>
          <a:off x="196574" y="1507522"/>
          <a:ext cx="11871860" cy="3163333"/>
        </p:xfrm>
        <a:graphic>
          <a:graphicData uri="http://schemas.openxmlformats.org/drawingml/2006/table">
            <a:tbl>
              <a:tblPr/>
              <a:tblGrid>
                <a:gridCol w="1187186">
                  <a:extLst>
                    <a:ext uri="{9D8B030D-6E8A-4147-A177-3AD203B41FA5}">
                      <a16:colId xmlns="" xmlns:a16="http://schemas.microsoft.com/office/drawing/2014/main" val="3226487353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3077094775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587644917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1090353258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600521155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330406492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2832084405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919067743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3295907396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143386114"/>
                    </a:ext>
                  </a:extLst>
                </a:gridCol>
              </a:tblGrid>
              <a:tr h="321477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 Levels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Operational Support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58001121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Private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City&amp;Bis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Country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UN&amp;MG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Marketing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Finance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Mg. Bur.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85585808"/>
                  </a:ext>
                </a:extLst>
              </a:tr>
              <a:tr h="5529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TON</a:t>
                      </a:r>
                    </a:p>
                  </a:txBody>
                  <a:tcPr marL="11791" marR="11791" marT="117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.../Emile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RICHARD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INGRID + CATHY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.../Emile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Wendie</a:t>
                      </a:r>
                    </a:p>
                  </a:txBody>
                  <a:tcPr marL="11791" marR="11791" marT="117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SIBEL + SAMAR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 HAROLD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Nicolas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CHRISTELLE 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8906447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Fund for Funds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Resarch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Resarch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Global Mgt.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Focus Groups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 - Branding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Planning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Funding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Strategy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EvE Office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06361318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Consultancy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Experts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Experts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R&amp;D, Toolkits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Experts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Website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Recuit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Admin.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Accreditation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 &amp; B sup.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29505372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Education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Countries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Members+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Admin.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Oper.Fin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Process Eng.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Mgt. Team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45871649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CDM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PDD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Events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Job support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Asset Mgt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Scorecard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Key 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95690791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SDG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News &amp; MM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Education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Control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Security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General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98673774"/>
                  </a:ext>
                </a:extLst>
              </a:tr>
              <a:tr h="28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EVS Education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Language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Legal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ICT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ECOIntention</a:t>
                      </a:r>
                      <a:endParaRPr lang="en-US" sz="14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52942329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>
            <a:off x="128334" y="1656010"/>
            <a:ext cx="1304680" cy="33117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59990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4275" y="1597687"/>
            <a:ext cx="1056336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457200" fontAlgn="base">
              <a:spcBef>
                <a:spcPts val="1000"/>
              </a:spcBef>
              <a:spcAft>
                <a:spcPct val="0"/>
              </a:spcAft>
              <a:buClr>
                <a:srgbClr val="90C226"/>
              </a:buClr>
              <a:buSzPct val="80000"/>
            </a:pPr>
            <a:r>
              <a:rPr lang="en-US" sz="2000" dirty="0">
                <a:latin typeface="Trebuchet MS"/>
              </a:rPr>
              <a:t>At the moment we are thinking of several "products":</a:t>
            </a:r>
          </a:p>
          <a:p>
            <a:pPr lvl="0" defTabSz="457200" fontAlgn="base">
              <a:spcBef>
                <a:spcPts val="1000"/>
              </a:spcBef>
              <a:spcAft>
                <a:spcPct val="0"/>
              </a:spcAft>
              <a:buClr>
                <a:srgbClr val="90C226"/>
              </a:buClr>
              <a:buSzPct val="80000"/>
            </a:pPr>
            <a:r>
              <a:rPr lang="en-US" sz="2000" dirty="0">
                <a:latin typeface="Trebuchet MS"/>
              </a:rPr>
              <a:t>	1. Social Profit Investment - CO2 and SDG profit, 0% € $ ¥ return target;</a:t>
            </a:r>
          </a:p>
          <a:p>
            <a:pPr lvl="0" defTabSz="457200" fontAlgn="base">
              <a:spcBef>
                <a:spcPts val="1000"/>
              </a:spcBef>
              <a:spcAft>
                <a:spcPct val="0"/>
              </a:spcAft>
              <a:buClr>
                <a:srgbClr val="90C226"/>
              </a:buClr>
              <a:buSzPct val="80000"/>
            </a:pPr>
            <a:r>
              <a:rPr lang="en-US" sz="2000" dirty="0">
                <a:latin typeface="Trebuchet MS"/>
              </a:rPr>
              <a:t>	2. Social Profit &amp; Inflation Investment - CO2 and SDG profit plus inflation correction € $ ¥ return target;</a:t>
            </a:r>
          </a:p>
          <a:p>
            <a:pPr lvl="0" defTabSz="457200" fontAlgn="base">
              <a:spcBef>
                <a:spcPts val="1000"/>
              </a:spcBef>
              <a:spcAft>
                <a:spcPct val="0"/>
              </a:spcAft>
              <a:buClr>
                <a:srgbClr val="90C226"/>
              </a:buClr>
              <a:buSzPct val="80000"/>
            </a:pPr>
            <a:r>
              <a:rPr lang="en-US" sz="2000" dirty="0">
                <a:latin typeface="Trebuchet MS"/>
              </a:rPr>
              <a:t>	3 &amp; 4. Social Profit Medium or High Risk Return Investment - CO2 and SDG profit plus moderate or risky € $ ¥ return target;</a:t>
            </a:r>
          </a:p>
          <a:p>
            <a:pPr lvl="1" defTabSz="457200" fontAlgn="base">
              <a:spcBef>
                <a:spcPts val="1000"/>
              </a:spcBef>
              <a:spcAft>
                <a:spcPct val="0"/>
              </a:spcAft>
              <a:buClr>
                <a:srgbClr val="90C226"/>
              </a:buClr>
              <a:buSzPct val="80000"/>
            </a:pPr>
            <a:r>
              <a:rPr lang="en-US" sz="2000" dirty="0">
                <a:latin typeface="Trebuchet MS"/>
              </a:rPr>
              <a:t>5. Customization (sector / region / return) Investment.</a:t>
            </a:r>
          </a:p>
          <a:p>
            <a:pPr marL="342900" lvl="0" indent="-342900" defTabSz="457200" fontAlgn="base">
              <a:spcBef>
                <a:spcPts val="1000"/>
              </a:spcBef>
              <a:spcAft>
                <a:spcPct val="0"/>
              </a:spcAft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</a:pPr>
            <a:endParaRPr lang="en-US" sz="2000" dirty="0">
              <a:latin typeface="Trebuchet MS"/>
            </a:endParaRPr>
          </a:p>
          <a:p>
            <a:pPr lvl="0" defTabSz="457200" fontAlgn="base">
              <a:spcBef>
                <a:spcPts val="1000"/>
              </a:spcBef>
              <a:spcAft>
                <a:spcPct val="0"/>
              </a:spcAft>
              <a:buClr>
                <a:srgbClr val="90C226"/>
              </a:buClr>
              <a:buSzPct val="80000"/>
            </a:pPr>
            <a:r>
              <a:rPr lang="en-US" sz="2000" dirty="0">
                <a:latin typeface="Trebuchet MS"/>
              </a:rPr>
              <a:t>Minimum deposit € 100K.</a:t>
            </a:r>
            <a:endParaRPr lang="nl-NL" sz="2000" dirty="0">
              <a:latin typeface="Trebuchet M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9770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0527" y="1950376"/>
            <a:ext cx="55273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u="sng" dirty="0">
                <a:latin typeface="Trebuchet MS" panose="020B0603020202020204" pitchFamily="34" charset="0"/>
                <a:cs typeface="Times New Roman" panose="02020603050405020304" pitchFamily="18" charset="0"/>
              </a:rPr>
              <a:t>Services</a:t>
            </a:r>
          </a:p>
          <a:p>
            <a:r>
              <a:rPr lang="nl-NL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OLA - Observation, library, analysis, decision routines</a:t>
            </a:r>
          </a:p>
          <a:p>
            <a:r>
              <a:rPr lang="nl-NL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UNFCCC - U.N. Framework Convention on Climate Change</a:t>
            </a:r>
          </a:p>
          <a:p>
            <a:r>
              <a:rPr lang="nl-NL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INDC - Intended Nationally Determined Contributions</a:t>
            </a:r>
          </a:p>
          <a:p>
            <a:r>
              <a:rPr lang="nl-NL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CDM - Clean Development Mechanism</a:t>
            </a:r>
          </a:p>
          <a:p>
            <a:r>
              <a:rPr lang="nl-NL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SDG - Sustainable Development Goals &amp; Agenda</a:t>
            </a:r>
          </a:p>
          <a:p>
            <a:r>
              <a:rPr lang="nl-NL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CFO - Carbon Footprint Offset</a:t>
            </a:r>
          </a:p>
        </p:txBody>
      </p:sp>
      <p:sp>
        <p:nvSpPr>
          <p:cNvPr id="6" name="Rectangle 5"/>
          <p:cNvSpPr/>
          <p:nvPr/>
        </p:nvSpPr>
        <p:spPr>
          <a:xfrm>
            <a:off x="6951260" y="2056473"/>
            <a:ext cx="479946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>
                <a:latin typeface="Trebuchet MS" panose="020B0603020202020204" pitchFamily="34" charset="0"/>
              </a:rPr>
              <a:t>Fundamental Services</a:t>
            </a:r>
            <a:endParaRPr lang="en-US" sz="2000" dirty="0">
              <a:latin typeface="Trebuchet MS" panose="020B0603020202020204" pitchFamily="34" charset="0"/>
            </a:endParaRPr>
          </a:p>
          <a:p>
            <a:r>
              <a:rPr lang="en-US" sz="2000" dirty="0">
                <a:latin typeface="Trebuchet MS" panose="020B0603020202020204" pitchFamily="34" charset="0"/>
              </a:rPr>
              <a:t>Fresh Thinking, Diversity and Engagement</a:t>
            </a:r>
          </a:p>
          <a:p>
            <a:r>
              <a:rPr lang="en-US" sz="2000" dirty="0">
                <a:latin typeface="Trebuchet MS" panose="020B0603020202020204" pitchFamily="34" charset="0"/>
              </a:rPr>
              <a:t>Futures exploring, system innovation</a:t>
            </a:r>
          </a:p>
          <a:p>
            <a:r>
              <a:rPr lang="en-US" sz="2000" dirty="0">
                <a:latin typeface="Trebuchet MS" panose="020B0603020202020204" pitchFamily="34" charset="0"/>
              </a:rPr>
              <a:t>Crisis management and inspiration</a:t>
            </a:r>
          </a:p>
          <a:p>
            <a:r>
              <a:rPr lang="en-US" sz="2000" dirty="0">
                <a:latin typeface="Trebuchet MS" panose="020B0603020202020204" pitchFamily="34" charset="0"/>
              </a:rPr>
              <a:t>Breakthrough for Leaders Theatre</a:t>
            </a:r>
          </a:p>
          <a:p>
            <a:r>
              <a:rPr lang="en-US" sz="2000" dirty="0">
                <a:latin typeface="Trebuchet MS" panose="020B0603020202020204" pitchFamily="34" charset="0"/>
              </a:rPr>
              <a:t>Lean, integrated, torus-circular</a:t>
            </a:r>
          </a:p>
          <a:p>
            <a:r>
              <a:rPr lang="en-US" sz="2000" dirty="0">
                <a:latin typeface="Trebuchet MS" panose="020B0603020202020204" pitchFamily="34" charset="0"/>
              </a:rPr>
              <a:t>Human Capital &amp; Technology</a:t>
            </a:r>
          </a:p>
          <a:p>
            <a:r>
              <a:rPr lang="en-US" sz="2000" dirty="0">
                <a:latin typeface="Trebuchet MS" panose="020B0603020202020204" pitchFamily="34" charset="0"/>
              </a:rPr>
              <a:t>Sustainability Assessments</a:t>
            </a:r>
          </a:p>
        </p:txBody>
      </p:sp>
    </p:spTree>
    <p:extLst>
      <p:ext uri="{BB962C8B-B14F-4D97-AF65-F5344CB8AC3E}">
        <p14:creationId xmlns="" xmlns:p14="http://schemas.microsoft.com/office/powerpoint/2010/main" val="1939303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60667"/>
            <a:ext cx="4645555" cy="914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1534" y="300250"/>
            <a:ext cx="7236577" cy="566996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288038" y="4801263"/>
            <a:ext cx="2695698" cy="121128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416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56373" y="469404"/>
            <a:ext cx="8839257" cy="55402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31909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322" y="2347416"/>
            <a:ext cx="11800821" cy="21477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39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97955166"/>
              </p:ext>
            </p:extLst>
          </p:nvPr>
        </p:nvGraphicFramePr>
        <p:xfrm>
          <a:off x="2095052" y="773192"/>
          <a:ext cx="8534658" cy="4203922"/>
        </p:xfrm>
        <a:graphic>
          <a:graphicData uri="http://schemas.openxmlformats.org/drawingml/2006/table">
            <a:tbl>
              <a:tblPr firstRow="1" firstCol="1" bandRow="1"/>
              <a:tblGrid>
                <a:gridCol w="7625997">
                  <a:extLst>
                    <a:ext uri="{9D8B030D-6E8A-4147-A177-3AD203B41FA5}">
                      <a16:colId xmlns="" xmlns:a16="http://schemas.microsoft.com/office/drawing/2014/main" val="487947970"/>
                    </a:ext>
                  </a:extLst>
                </a:gridCol>
                <a:gridCol w="908661">
                  <a:extLst>
                    <a:ext uri="{9D8B030D-6E8A-4147-A177-3AD203B41FA5}">
                      <a16:colId xmlns="" xmlns:a16="http://schemas.microsoft.com/office/drawing/2014/main" val="2255219387"/>
                    </a:ext>
                  </a:extLst>
                </a:gridCol>
              </a:tblGrid>
              <a:tr h="788236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GB" sz="1700" b="1" kern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     OPERATIONAL SUPPORT</a:t>
                      </a:r>
                      <a:endParaRPr lang="en-US" sz="1700" b="1" kern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Marketing- Lead Link Wendy Brown 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Status Update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530" marR="98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700" b="1" dirty="0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 min 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min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530" marR="98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40201401"/>
                  </a:ext>
                </a:extLst>
              </a:tr>
              <a:tr h="5254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HRM- Lead Link Sibel Yalap &amp; Samar Siala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Status Update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530" marR="98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min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530" marR="98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6708678"/>
                  </a:ext>
                </a:extLst>
              </a:tr>
              <a:tr h="5254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Finance- Lead Link Harold Dhalganjansing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Status Update 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530" marR="98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min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530" marR="98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06192307"/>
                  </a:ext>
                </a:extLst>
              </a:tr>
              <a:tr h="7882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Policy- Lead Link Nicolas De Gros 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Status Update 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Capacity building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530" marR="98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min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530" marR="98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91132604"/>
                  </a:ext>
                </a:extLst>
              </a:tr>
              <a:tr h="5254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Management bureau- Lead Link Christelle Doumit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Status Update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530" marR="98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min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530" marR="98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48973225"/>
                  </a:ext>
                </a:extLst>
              </a:tr>
              <a:tr h="52549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700" b="1" kern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    Q&amp;A WITH EMILE</a:t>
                      </a:r>
                      <a:endParaRPr lang="en-US" sz="1700" b="1" kern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530" marR="98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 b="1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min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530" marR="98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54652626"/>
                  </a:ext>
                </a:extLst>
              </a:tr>
              <a:tr h="52549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700" b="1" kern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    MEETING CLOSURE</a:t>
                      </a:r>
                      <a:endParaRPr lang="en-US" sz="1700" b="1" kern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530" marR="98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 b="1" dirty="0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min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530" marR="98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61907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671778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603556"/>
              </p:ext>
            </p:extLst>
          </p:nvPr>
        </p:nvGraphicFramePr>
        <p:xfrm>
          <a:off x="196574" y="1507522"/>
          <a:ext cx="11871860" cy="3163333"/>
        </p:xfrm>
        <a:graphic>
          <a:graphicData uri="http://schemas.openxmlformats.org/drawingml/2006/table">
            <a:tbl>
              <a:tblPr/>
              <a:tblGrid>
                <a:gridCol w="1187186">
                  <a:extLst>
                    <a:ext uri="{9D8B030D-6E8A-4147-A177-3AD203B41FA5}">
                      <a16:colId xmlns="" xmlns:a16="http://schemas.microsoft.com/office/drawing/2014/main" val="3226487353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3077094775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587644917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1090353258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600521155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330406492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2832084405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919067743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3295907396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143386114"/>
                    </a:ext>
                  </a:extLst>
                </a:gridCol>
              </a:tblGrid>
              <a:tr h="321477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 Levels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Operational Support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58001121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Private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City&amp;Bis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Country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UN&amp;MG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Marketing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Finance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Mg. Bur.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85585808"/>
                  </a:ext>
                </a:extLst>
              </a:tr>
              <a:tr h="5529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TON</a:t>
                      </a:r>
                    </a:p>
                  </a:txBody>
                  <a:tcPr marL="11791" marR="11791" marT="117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.../Emile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RICHARD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INGRID + CATHY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.../Emile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Wendie</a:t>
                      </a:r>
                    </a:p>
                  </a:txBody>
                  <a:tcPr marL="11791" marR="11791" marT="117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SIBEL + SAMAR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 HAROLD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Nicolas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CHRISTELLE 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8906447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Fund for Funds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Resarch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Resarch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Global Mgt.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Focus Groups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 - Branding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Planning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Funding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Strategy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EvE Office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06361318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Consultancy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Experts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Experts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R&amp;D, Toolkits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Experts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Website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Recuit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Admin.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Accreditation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 &amp; B sup.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29505372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Education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Countries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Members+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Admin.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Oper.Fin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Process Eng.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Mgt. Team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45871649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CDM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PDD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Events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Job support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Asset Mgt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Scorecard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Key 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95690791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SDG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News &amp; MM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Education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Control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Security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General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98673774"/>
                  </a:ext>
                </a:extLst>
              </a:tr>
              <a:tr h="28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EVS Education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Language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Legal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ICT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ECOIntention</a:t>
                      </a:r>
                      <a:endParaRPr lang="en-US" sz="14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52942329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>
            <a:off x="1206506" y="1656010"/>
            <a:ext cx="1536693" cy="34346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423827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8740" y="436728"/>
            <a:ext cx="2333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Private</a:t>
            </a:r>
            <a:endParaRPr lang="en-US" sz="5400" dirty="0"/>
          </a:p>
        </p:txBody>
      </p:sp>
      <p:sp>
        <p:nvSpPr>
          <p:cNvPr id="18" name="Rectangle 17"/>
          <p:cNvSpPr/>
          <p:nvPr/>
        </p:nvSpPr>
        <p:spPr>
          <a:xfrm>
            <a:off x="846491" y="2627373"/>
            <a:ext cx="1603608" cy="132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611966" y="2627372"/>
            <a:ext cx="1603608" cy="132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99691" y="2627371"/>
            <a:ext cx="1603608" cy="132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165166" y="2627370"/>
            <a:ext cx="1603608" cy="132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930641" y="2606899"/>
            <a:ext cx="1603608" cy="132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802836" y="2609690"/>
            <a:ext cx="1603608" cy="132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64856" y="3060760"/>
            <a:ext cx="1555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Research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39065" y="3071380"/>
            <a:ext cx="188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Experts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54762" y="3060760"/>
            <a:ext cx="188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Program</a:t>
            </a:r>
            <a:r>
              <a:rPr lang="en-GB" sz="2000" b="1" dirty="0"/>
              <a:t> 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348055" y="3060760"/>
            <a:ext cx="188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Projects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22317" y="3060760"/>
            <a:ext cx="188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Partners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02836" y="3060760"/>
            <a:ext cx="188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EVS Education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2607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666052" y="409934"/>
            <a:ext cx="5975380" cy="867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 Black" panose="020B0A04020102020204" pitchFamily="34" charset="0"/>
              </a:rPr>
              <a:t>Personal</a:t>
            </a:r>
            <a:r>
              <a:rPr lang="en-US" sz="3200" b="1" dirty="0">
                <a:solidFill>
                  <a:schemeClr val="tx1"/>
                </a:solidFill>
              </a:rPr>
              <a:t>, HOME &amp; leisure</a:t>
            </a:r>
          </a:p>
        </p:txBody>
      </p:sp>
      <p:sp>
        <p:nvSpPr>
          <p:cNvPr id="14" name="Rechthoek 13"/>
          <p:cNvSpPr/>
          <p:nvPr/>
        </p:nvSpPr>
        <p:spPr>
          <a:xfrm>
            <a:off x="656458" y="1409870"/>
            <a:ext cx="11230741" cy="4843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Basic Information, Education, Train &amp; Cert. Consultancy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</a:rPr>
              <a:t>Measuring Tools Footprint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</a:rPr>
              <a:t>Webshop for sales of: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</a:rPr>
              <a:t> - Programs, Education, Project plans, Products &amp; Services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</a:rPr>
              <a:t>	- Products: Solar panels, Windmills, Hydrogen's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</a:rPr>
              <a:t>	     Water &amp; Waste tech, LED &amp; E-saving tech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</a:rPr>
              <a:t>	     Forest &amp; Agri seeds &amp; tech, E-transport systems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</a:rPr>
              <a:t> - Membership Program – WSMovement, E-magazine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</a:rPr>
              <a:t>	- Recognition &amp; Certification Global Green Passport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</a:rPr>
              <a:t>	- Special Price Actions &amp; Events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</a:rPr>
              <a:t>	- WS Project Sponsor platform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81EAEE0-63D7-4720-A8A5-2549E39EE56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6172141"/>
            <a:ext cx="3384884" cy="666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683671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603556"/>
              </p:ext>
            </p:extLst>
          </p:nvPr>
        </p:nvGraphicFramePr>
        <p:xfrm>
          <a:off x="196574" y="1507522"/>
          <a:ext cx="11871860" cy="3163333"/>
        </p:xfrm>
        <a:graphic>
          <a:graphicData uri="http://schemas.openxmlformats.org/drawingml/2006/table">
            <a:tbl>
              <a:tblPr/>
              <a:tblGrid>
                <a:gridCol w="1187186">
                  <a:extLst>
                    <a:ext uri="{9D8B030D-6E8A-4147-A177-3AD203B41FA5}">
                      <a16:colId xmlns="" xmlns:a16="http://schemas.microsoft.com/office/drawing/2014/main" val="3226487353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3077094775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587644917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1090353258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600521155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330406492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2832084405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919067743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3295907396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143386114"/>
                    </a:ext>
                  </a:extLst>
                </a:gridCol>
              </a:tblGrid>
              <a:tr h="321477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 Levels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Operational Support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58001121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Private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City&amp;Bis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Country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UN&amp;MG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Marketing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Finance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Mg. Bur.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85585808"/>
                  </a:ext>
                </a:extLst>
              </a:tr>
              <a:tr h="5529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TON</a:t>
                      </a:r>
                    </a:p>
                  </a:txBody>
                  <a:tcPr marL="11791" marR="11791" marT="117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.../Emile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RICHARD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INGRID + CATHY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.../Emile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Wendie</a:t>
                      </a:r>
                    </a:p>
                  </a:txBody>
                  <a:tcPr marL="11791" marR="11791" marT="117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SIBEL + SAMAR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 HAROLD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Nicolas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CHRISTELLE 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8906447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Fund for Funds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Resarch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Resarch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Global Mgt.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Focus Groups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 - Branding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Planning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Funding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Strategy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EvE Office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06361318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Consultancy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Experts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Experts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R&amp;D, Toolkits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Experts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Website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Recuit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Admin.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Accreditation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 &amp; B sup.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29505372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Education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Countries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Members+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Admin.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Oper.Fin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Process Eng.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Mgt. Team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45871649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CDM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PDD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Events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Job support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Asset Mgt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Scorecard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Key 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95690791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SDG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News &amp; MM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Education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Control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Security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General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98673774"/>
                  </a:ext>
                </a:extLst>
              </a:tr>
              <a:tr h="28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EVS Education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Language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Legal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ICT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ECOIntention</a:t>
                      </a:r>
                      <a:endParaRPr lang="en-US" sz="14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52942329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>
            <a:off x="2456597" y="1692322"/>
            <a:ext cx="1419366" cy="31662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5065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214880" y="301057"/>
            <a:ext cx="8128000" cy="5418666"/>
            <a:chOff x="2032000" y="719666"/>
            <a:chExt cx="8128000" cy="5418666"/>
          </a:xfrm>
        </p:grpSpPr>
        <p:sp>
          <p:nvSpPr>
            <p:cNvPr id="8" name="Freeform 7"/>
            <p:cNvSpPr/>
            <p:nvPr/>
          </p:nvSpPr>
          <p:spPr>
            <a:xfrm>
              <a:off x="4741333" y="719666"/>
              <a:ext cx="2709333" cy="1806222"/>
            </a:xfrm>
            <a:custGeom>
              <a:avLst/>
              <a:gdLst>
                <a:gd name="connsiteX0" fmla="*/ 0 w 2709333"/>
                <a:gd name="connsiteY0" fmla="*/ 1806222 h 1806222"/>
                <a:gd name="connsiteX1" fmla="*/ 1354667 w 2709333"/>
                <a:gd name="connsiteY1" fmla="*/ 0 h 1806222"/>
                <a:gd name="connsiteX2" fmla="*/ 1354667 w 2709333"/>
                <a:gd name="connsiteY2" fmla="*/ 0 h 1806222"/>
                <a:gd name="connsiteX3" fmla="*/ 2709333 w 2709333"/>
                <a:gd name="connsiteY3" fmla="*/ 1806222 h 1806222"/>
                <a:gd name="connsiteX4" fmla="*/ 0 w 2709333"/>
                <a:gd name="connsiteY4" fmla="*/ 1806222 h 180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333" h="1806222">
                  <a:moveTo>
                    <a:pt x="0" y="1806222"/>
                  </a:moveTo>
                  <a:lnTo>
                    <a:pt x="1354667" y="0"/>
                  </a:lnTo>
                  <a:lnTo>
                    <a:pt x="1354667" y="0"/>
                  </a:lnTo>
                  <a:lnTo>
                    <a:pt x="2709333" y="1806222"/>
                  </a:lnTo>
                  <a:lnTo>
                    <a:pt x="0" y="1806222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nl-NL" sz="2000" kern="1200" dirty="0"/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2000" kern="1200" dirty="0"/>
                <a:t>National 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2000" kern="1200" dirty="0" err="1"/>
                <a:t>government</a:t>
              </a:r>
              <a:endParaRPr lang="nl-NL" sz="2000" kern="1200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3386666" y="2525888"/>
              <a:ext cx="5418666" cy="1806222"/>
            </a:xfrm>
            <a:custGeom>
              <a:avLst/>
              <a:gdLst>
                <a:gd name="connsiteX0" fmla="*/ 0 w 5418666"/>
                <a:gd name="connsiteY0" fmla="*/ 1806222 h 1806222"/>
                <a:gd name="connsiteX1" fmla="*/ 1354667 w 5418666"/>
                <a:gd name="connsiteY1" fmla="*/ 0 h 1806222"/>
                <a:gd name="connsiteX2" fmla="*/ 4064000 w 5418666"/>
                <a:gd name="connsiteY2" fmla="*/ 0 h 1806222"/>
                <a:gd name="connsiteX3" fmla="*/ 5418666 w 5418666"/>
                <a:gd name="connsiteY3" fmla="*/ 1806222 h 1806222"/>
                <a:gd name="connsiteX4" fmla="*/ 0 w 5418666"/>
                <a:gd name="connsiteY4" fmla="*/ 1806222 h 180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8666" h="1806222">
                  <a:moveTo>
                    <a:pt x="0" y="1806222"/>
                  </a:moveTo>
                  <a:lnTo>
                    <a:pt x="1354667" y="0"/>
                  </a:lnTo>
                  <a:lnTo>
                    <a:pt x="4064000" y="0"/>
                  </a:lnTo>
                  <a:lnTo>
                    <a:pt x="5418666" y="1806222"/>
                  </a:lnTo>
                  <a:lnTo>
                    <a:pt x="0" y="1806222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83827" tIns="35560" rIns="983826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2800" kern="1200" dirty="0" err="1"/>
                <a:t>Regional</a:t>
              </a:r>
              <a:r>
                <a:rPr lang="nl-NL" sz="2800" kern="1200" dirty="0"/>
                <a:t> 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2800" kern="1200" dirty="0" err="1"/>
                <a:t>government</a:t>
              </a:r>
              <a:endParaRPr lang="nl-NL" sz="2800" kern="12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2032000" y="4332110"/>
              <a:ext cx="8128000" cy="1806222"/>
            </a:xfrm>
            <a:custGeom>
              <a:avLst/>
              <a:gdLst>
                <a:gd name="connsiteX0" fmla="*/ 0 w 8128000"/>
                <a:gd name="connsiteY0" fmla="*/ 1806222 h 1806222"/>
                <a:gd name="connsiteX1" fmla="*/ 1354667 w 8128000"/>
                <a:gd name="connsiteY1" fmla="*/ 0 h 1806222"/>
                <a:gd name="connsiteX2" fmla="*/ 6773334 w 8128000"/>
                <a:gd name="connsiteY2" fmla="*/ 0 h 1806222"/>
                <a:gd name="connsiteX3" fmla="*/ 8128000 w 8128000"/>
                <a:gd name="connsiteY3" fmla="*/ 1806222 h 1806222"/>
                <a:gd name="connsiteX4" fmla="*/ 0 w 8128000"/>
                <a:gd name="connsiteY4" fmla="*/ 1806222 h 180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8000" h="1806222">
                  <a:moveTo>
                    <a:pt x="0" y="1806222"/>
                  </a:moveTo>
                  <a:lnTo>
                    <a:pt x="1354667" y="0"/>
                  </a:lnTo>
                  <a:lnTo>
                    <a:pt x="6773334" y="0"/>
                  </a:lnTo>
                  <a:lnTo>
                    <a:pt x="8128000" y="1806222"/>
                  </a:lnTo>
                  <a:lnTo>
                    <a:pt x="0" y="1806222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57959" tIns="35560" rIns="1457961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2800" kern="1200" dirty="0"/>
                <a:t>Business &amp; </a:t>
              </a:r>
              <a:r>
                <a:rPr lang="nl-NL" sz="2800" kern="1200" dirty="0" err="1"/>
                <a:t>civil</a:t>
              </a:r>
              <a:r>
                <a:rPr lang="nl-NL" sz="2800" kern="1200" dirty="0"/>
                <a:t> society</a:t>
              </a:r>
              <a:r>
                <a:rPr lang="nl-NL" sz="6500" kern="1200" dirty="0"/>
                <a:t> 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4695423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3514" y="386798"/>
            <a:ext cx="8132769" cy="5444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641552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7422" y="768278"/>
            <a:ext cx="9269277" cy="51611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186699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29615" y="511811"/>
            <a:ext cx="8132769" cy="58343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365474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9896" y="859868"/>
            <a:ext cx="7690017" cy="55409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92409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13144" y="3444275"/>
            <a:ext cx="7689868" cy="336574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www.worldsustainabilityfund.nl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6DA0-D87A-40E7-BA5C-97DBEA572CF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7148" y="1061884"/>
            <a:ext cx="4346393" cy="50949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Responsibilities: Cathy- ‘clean-up’, Ingrid- ’clean’ countries</a:t>
            </a:r>
          </a:p>
          <a:p>
            <a:r>
              <a:rPr lang="en-US" dirty="0"/>
              <a:t>Re-structuring of sub-circles underway</a:t>
            </a:r>
          </a:p>
          <a:p>
            <a:r>
              <a:rPr lang="en-US" b="1" dirty="0"/>
              <a:t>R&amp;D, Toolkits </a:t>
            </a:r>
            <a:r>
              <a:rPr lang="en-US" dirty="0"/>
              <a:t>(Phase 1) most active sub-circle</a:t>
            </a:r>
          </a:p>
          <a:p>
            <a:r>
              <a:rPr lang="en-US" b="1" dirty="0"/>
              <a:t>Countries</a:t>
            </a:r>
            <a:r>
              <a:rPr lang="en-US" dirty="0"/>
              <a:t>- PDD (Project Design Document) development and approval (Phase 2)</a:t>
            </a:r>
            <a:endParaRPr lang="en-US" b="1" dirty="0"/>
          </a:p>
          <a:p>
            <a:r>
              <a:rPr lang="en-US" b="1" dirty="0"/>
              <a:t>Global </a:t>
            </a:r>
            <a:r>
              <a:rPr lang="en-US" b="1" dirty="0" err="1"/>
              <a:t>Mgt</a:t>
            </a:r>
            <a:r>
              <a:rPr lang="en-US" b="1" dirty="0"/>
              <a:t>- </a:t>
            </a:r>
            <a:r>
              <a:rPr lang="en-US" dirty="0"/>
              <a:t>when local offices in place (Phase 3)</a:t>
            </a:r>
          </a:p>
          <a:p>
            <a:r>
              <a:rPr lang="en-US" b="1" dirty="0"/>
              <a:t>PDD-</a:t>
            </a:r>
            <a:r>
              <a:rPr lang="en-US" dirty="0"/>
              <a:t> implementation (Phase 3)</a:t>
            </a:r>
          </a:p>
          <a:p>
            <a:r>
              <a:rPr lang="en-US" b="1" dirty="0"/>
              <a:t>Partners</a:t>
            </a:r>
            <a:r>
              <a:rPr lang="en-US" dirty="0"/>
              <a:t>- managing external partners  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0" y="11897"/>
            <a:ext cx="5389169" cy="81837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ORGANISATION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13541" y="101600"/>
            <a:ext cx="7678459" cy="3399972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127067" y="304798"/>
            <a:ext cx="1540934" cy="3088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5348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603556"/>
              </p:ext>
            </p:extLst>
          </p:nvPr>
        </p:nvGraphicFramePr>
        <p:xfrm>
          <a:off x="196574" y="1507522"/>
          <a:ext cx="11871860" cy="3163333"/>
        </p:xfrm>
        <a:graphic>
          <a:graphicData uri="http://schemas.openxmlformats.org/drawingml/2006/table">
            <a:tbl>
              <a:tblPr/>
              <a:tblGrid>
                <a:gridCol w="1187186">
                  <a:extLst>
                    <a:ext uri="{9D8B030D-6E8A-4147-A177-3AD203B41FA5}">
                      <a16:colId xmlns="" xmlns:a16="http://schemas.microsoft.com/office/drawing/2014/main" val="3226487353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3077094775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587644917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1090353258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600521155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330406492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2832084405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919067743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3295907396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143386114"/>
                    </a:ext>
                  </a:extLst>
                </a:gridCol>
              </a:tblGrid>
              <a:tr h="321477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 Levels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Operational Support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58001121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Private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City&amp;Bis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Country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UN&amp;MG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Marketing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Finance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Mg. Bur.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85585808"/>
                  </a:ext>
                </a:extLst>
              </a:tr>
              <a:tr h="5529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TON</a:t>
                      </a:r>
                    </a:p>
                  </a:txBody>
                  <a:tcPr marL="11791" marR="11791" marT="117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.../Emile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RICHARD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INGRID + CATHY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.../Emile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Wendie</a:t>
                      </a:r>
                    </a:p>
                  </a:txBody>
                  <a:tcPr marL="11791" marR="11791" marT="117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SIBEL + SAMAR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 HAROLD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Nicolas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CHRISTELLE 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8906447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Fund for Funds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Resarch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Resarch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Global Mgt.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Focus Groups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 - Branding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Planning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Funding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Strategy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EvE Office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06361318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Consultancy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Experts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Experts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R&amp;D, Toolkits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Experts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Website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Recuit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Admin.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Accreditation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 &amp; B sup.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29505372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Education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Countries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Members+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Admin.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Oper.Fin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Process Eng.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Mgt. Team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45871649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CDM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PDD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Events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Job support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Asset Mgt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Scorecard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Key 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95690791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SDG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News &amp; MM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Education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Control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Security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General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98673774"/>
                  </a:ext>
                </a:extLst>
              </a:tr>
              <a:tr h="28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EVS Education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Language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Legal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ICT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ECOIntention</a:t>
                      </a:r>
                      <a:endParaRPr lang="en-US" sz="14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529423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8113277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411224" y="1637247"/>
            <a:ext cx="4297680" cy="170078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0800"/>
          </a:xfrm>
        </p:spPr>
        <p:txBody>
          <a:bodyPr/>
          <a:lstStyle/>
          <a:p>
            <a:r>
              <a:rPr lang="en-US" dirty="0"/>
              <a:t>Building out the Countries</a:t>
            </a:r>
            <a:br>
              <a:rPr lang="en-US" dirty="0"/>
            </a:br>
            <a:r>
              <a:rPr lang="en-US" dirty="0"/>
              <a:t>After the Brochure is Finished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64591" y="1938751"/>
          <a:ext cx="11993217" cy="5273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78864" y="2010585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Vision </a:t>
            </a:r>
            <a:r>
              <a:rPr lang="mr-IN" sz="2800" dirty="0">
                <a:solidFill>
                  <a:schemeClr val="bg1"/>
                </a:solidFill>
              </a:rPr>
              <a:t>–</a:t>
            </a:r>
            <a:r>
              <a:rPr lang="en-US" sz="2800" dirty="0">
                <a:solidFill>
                  <a:schemeClr val="bg1"/>
                </a:solidFill>
              </a:rPr>
              <a:t> 200 countries in 20 months</a:t>
            </a:r>
          </a:p>
        </p:txBody>
      </p:sp>
    </p:spTree>
    <p:extLst>
      <p:ext uri="{BB962C8B-B14F-4D97-AF65-F5344CB8AC3E}">
        <p14:creationId xmlns="" xmlns:p14="http://schemas.microsoft.com/office/powerpoint/2010/main" val="12883181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1999" cy="1320800"/>
          </a:xfrm>
        </p:spPr>
        <p:txBody>
          <a:bodyPr/>
          <a:lstStyle/>
          <a:p>
            <a:r>
              <a:rPr lang="en-US" dirty="0"/>
              <a:t>Understand the Clear Priorities and </a:t>
            </a:r>
            <a:br>
              <a:rPr lang="en-US" dirty="0"/>
            </a:br>
            <a:r>
              <a:rPr lang="en-US" dirty="0"/>
              <a:t>Urgent Countries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-768096" y="592608"/>
          <a:ext cx="12191999" cy="5515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693890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92" y="68826"/>
            <a:ext cx="8596668" cy="1320800"/>
          </a:xfrm>
        </p:spPr>
        <p:txBody>
          <a:bodyPr/>
          <a:lstStyle/>
          <a:p>
            <a:r>
              <a:rPr lang="en-US" dirty="0"/>
              <a:t>COUNTRY DEVELOPMENT PROCESS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859" y="2010979"/>
            <a:ext cx="5437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Toolkit+ brochure analysis and research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Country presentation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1229596" y="6523227"/>
            <a:ext cx="343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*WSF needs to be accredited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039871" y="1856735"/>
            <a:ext cx="562529" cy="4720490"/>
            <a:chOff x="5213607" y="1801871"/>
            <a:chExt cx="562529" cy="4720490"/>
          </a:xfrm>
        </p:grpSpPr>
        <p:grpSp>
          <p:nvGrpSpPr>
            <p:cNvPr id="22" name="Group 21"/>
            <p:cNvGrpSpPr/>
            <p:nvPr/>
          </p:nvGrpSpPr>
          <p:grpSpPr>
            <a:xfrm>
              <a:off x="5213607" y="1801871"/>
              <a:ext cx="545239" cy="1607478"/>
              <a:chOff x="538789" y="2347400"/>
              <a:chExt cx="545239" cy="1366684"/>
            </a:xfrm>
          </p:grpSpPr>
          <p:sp>
            <p:nvSpPr>
              <p:cNvPr id="13" name="Left Brace 12"/>
              <p:cNvSpPr/>
              <p:nvPr/>
            </p:nvSpPr>
            <p:spPr>
              <a:xfrm>
                <a:off x="950302" y="2391296"/>
                <a:ext cx="133726" cy="1256118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38789" y="2347400"/>
                <a:ext cx="400110" cy="1366684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ctr"/>
                <a:r>
                  <a:rPr lang="en-US" sz="1400" b="1" dirty="0"/>
                  <a:t>STAGE 1 &amp; 2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5268471" y="3532101"/>
              <a:ext cx="490375" cy="1744863"/>
              <a:chOff x="593653" y="3789869"/>
              <a:chExt cx="490375" cy="1366684"/>
            </a:xfrm>
          </p:grpSpPr>
          <p:sp>
            <p:nvSpPr>
              <p:cNvPr id="15" name="Left Brace 14"/>
              <p:cNvSpPr/>
              <p:nvPr/>
            </p:nvSpPr>
            <p:spPr>
              <a:xfrm>
                <a:off x="916880" y="3992305"/>
                <a:ext cx="167148" cy="996033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93653" y="3789869"/>
                <a:ext cx="400110" cy="1366684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ctr"/>
                <a:r>
                  <a:rPr lang="en-US" sz="1400" b="1" dirty="0"/>
                  <a:t>STAGE 3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5241626" y="5012903"/>
              <a:ext cx="534510" cy="1509458"/>
              <a:chOff x="531309" y="4787520"/>
              <a:chExt cx="534510" cy="1366684"/>
            </a:xfrm>
          </p:grpSpPr>
          <p:sp>
            <p:nvSpPr>
              <p:cNvPr id="17" name="Left Brace 16"/>
              <p:cNvSpPr/>
              <p:nvPr/>
            </p:nvSpPr>
            <p:spPr>
              <a:xfrm>
                <a:off x="898671" y="5039161"/>
                <a:ext cx="167148" cy="996033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31309" y="4787520"/>
                <a:ext cx="400110" cy="1366684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ctr"/>
                <a:r>
                  <a:rPr lang="en-US" sz="1400" b="1" dirty="0"/>
                  <a:t>STAGE 4,5 &amp; 6</a:t>
                </a:r>
              </a:p>
            </p:txBody>
          </p:sp>
        </p:grpSp>
      </p:grpSp>
      <p:graphicFrame>
        <p:nvGraphicFramePr>
          <p:cNvPr id="19" name="Diagram 18"/>
          <p:cNvGraphicFramePr/>
          <p:nvPr>
            <p:extLst/>
          </p:nvPr>
        </p:nvGraphicFramePr>
        <p:xfrm>
          <a:off x="1317523" y="664184"/>
          <a:ext cx="12418141" cy="870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4471613" y="6525447"/>
            <a:ext cx="6331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* The exact amount required depends on the country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53139" y="1488795"/>
            <a:ext cx="432548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u="sng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Work towards 10.000 USD</a:t>
            </a:r>
            <a:r>
              <a:rPr lang="en-US" dirty="0">
                <a:solidFill>
                  <a:srgbClr val="0070C0"/>
                </a:solidFill>
              </a:rPr>
              <a:t>*</a:t>
            </a:r>
            <a:r>
              <a:rPr lang="en-US" dirty="0"/>
              <a:t> funding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Funds to come from NL dep. of foreign affairs or other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Initial contact GEF, embassy, government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Larger team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Work towards 1 M USD</a:t>
            </a:r>
            <a:r>
              <a:rPr lang="en-US" dirty="0">
                <a:solidFill>
                  <a:srgbClr val="0070C0"/>
                </a:solidFill>
              </a:rPr>
              <a:t>*</a:t>
            </a:r>
            <a:r>
              <a:rPr lang="en-US" dirty="0"/>
              <a:t> funding: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Funds to come from UN</a:t>
            </a:r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, EU or private investors or others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Set up local office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Project Design Document prep.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Work towards 100 M USD</a:t>
            </a:r>
            <a:r>
              <a:rPr lang="en-US" dirty="0">
                <a:solidFill>
                  <a:srgbClr val="0070C0"/>
                </a:solidFill>
              </a:rPr>
              <a:t>*</a:t>
            </a:r>
            <a:r>
              <a:rPr lang="en-US" dirty="0"/>
              <a:t> funding: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Funds to come from UN (GEF, GCF etc.)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PDD UN approval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822534" y="1473111"/>
            <a:ext cx="223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Project implementation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Project recycling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8651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92" y="68826"/>
            <a:ext cx="8596668" cy="914400"/>
          </a:xfrm>
        </p:spPr>
        <p:txBody>
          <a:bodyPr/>
          <a:lstStyle/>
          <a:p>
            <a:r>
              <a:rPr lang="en-US" dirty="0"/>
              <a:t>IMPROVEMENTS WE NEED TO MAKE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295733" y="690096"/>
            <a:ext cx="5086555" cy="4286866"/>
            <a:chOff x="7105445" y="353960"/>
            <a:chExt cx="5086555" cy="4063727"/>
          </a:xfrm>
        </p:grpSpPr>
        <p:sp>
          <p:nvSpPr>
            <p:cNvPr id="7" name="Oval 6"/>
            <p:cNvSpPr/>
            <p:nvPr/>
          </p:nvSpPr>
          <p:spPr>
            <a:xfrm>
              <a:off x="9202993" y="2523474"/>
              <a:ext cx="530942" cy="46211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3000">
                  <a:schemeClr val="accent2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  <a:effectLst>
              <a:glow>
                <a:schemeClr val="accent1">
                  <a:alpha val="40000"/>
                </a:schemeClr>
              </a:glow>
              <a:reflection endPos="0" dir="5400000" sy="-100000" algn="bl" rotWithShape="0"/>
              <a:softEdge rad="25400"/>
            </a:effectLst>
            <a:scene3d>
              <a:camera prst="orthographicFront">
                <a:rot lat="0" lon="20999997" rev="0"/>
              </a:camera>
              <a:lightRig rig="soft" dir="t">
                <a:rot lat="0" lon="0" rev="1800000"/>
              </a:lightRig>
            </a:scene3d>
            <a:sp3d extrusionH="76200" contourW="12700">
              <a:bevelB w="152400" h="50800" prst="softRound"/>
              <a:extrusionClr>
                <a:schemeClr val="bg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8111611" y="907272"/>
              <a:ext cx="530942" cy="46211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3000">
                  <a:schemeClr val="accent2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  <a:effectLst>
              <a:glow>
                <a:schemeClr val="accent1">
                  <a:alpha val="40000"/>
                </a:schemeClr>
              </a:glow>
              <a:reflection endPos="0" dir="5400000" sy="-100000" algn="bl" rotWithShape="0"/>
              <a:softEdge rad="25400"/>
            </a:effectLst>
            <a:scene3d>
              <a:camera prst="orthographicFront">
                <a:rot lat="0" lon="20999997" rev="0"/>
              </a:camera>
              <a:lightRig rig="soft" dir="t">
                <a:rot lat="0" lon="0" rev="1800000"/>
              </a:lightRig>
            </a:scene3d>
            <a:sp3d extrusionH="76200" contourW="12700">
              <a:bevelB w="152400" h="50800" prst="softRound"/>
              <a:extrusionClr>
                <a:schemeClr val="bg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9202993" y="718505"/>
              <a:ext cx="530942" cy="46211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3000">
                  <a:schemeClr val="accent2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  <a:effectLst>
              <a:glow>
                <a:schemeClr val="accent1">
                  <a:alpha val="40000"/>
                </a:schemeClr>
              </a:glow>
              <a:reflection endPos="0" dir="5400000" sy="-100000" algn="bl" rotWithShape="0"/>
              <a:softEdge rad="25400"/>
            </a:effectLst>
            <a:scene3d>
              <a:camera prst="orthographicFront">
                <a:rot lat="0" lon="20999997" rev="0"/>
              </a:camera>
              <a:lightRig rig="soft" dir="t">
                <a:rot lat="0" lon="0" rev="1800000"/>
              </a:lightRig>
            </a:scene3d>
            <a:sp3d extrusionH="76200" contourW="12700">
              <a:bevelB w="152400" h="50800" prst="softRound"/>
              <a:extrusionClr>
                <a:schemeClr val="bg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0458245" y="1216312"/>
              <a:ext cx="530942" cy="46211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3000">
                  <a:schemeClr val="accent2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  <a:effectLst>
              <a:glow>
                <a:schemeClr val="accent1">
                  <a:alpha val="40000"/>
                </a:schemeClr>
              </a:glow>
              <a:reflection endPos="0" dir="5400000" sy="-100000" algn="bl" rotWithShape="0"/>
              <a:softEdge rad="25400"/>
            </a:effectLst>
            <a:scene3d>
              <a:camera prst="orthographicFront">
                <a:rot lat="0" lon="20999997" rev="0"/>
              </a:camera>
              <a:lightRig rig="soft" dir="t">
                <a:rot lat="0" lon="0" rev="1800000"/>
              </a:lightRig>
            </a:scene3d>
            <a:sp3d extrusionH="76200" contourW="12700">
              <a:bevelB w="152400" h="50800" prst="softRound"/>
              <a:extrusionClr>
                <a:schemeClr val="bg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0063315" y="1790147"/>
              <a:ext cx="530942" cy="46211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3000">
                  <a:schemeClr val="accent2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  <a:effectLst>
              <a:glow>
                <a:schemeClr val="accent1">
                  <a:alpha val="40000"/>
                </a:schemeClr>
              </a:glow>
              <a:reflection endPos="0" dir="5400000" sy="-100000" algn="bl" rotWithShape="0"/>
              <a:softEdge rad="25400"/>
            </a:effectLst>
            <a:scene3d>
              <a:camera prst="orthographicFront">
                <a:rot lat="0" lon="20999997" rev="0"/>
              </a:camera>
              <a:lightRig rig="soft" dir="t">
                <a:rot lat="0" lon="0" rev="1800000"/>
              </a:lightRig>
            </a:scene3d>
            <a:sp3d extrusionH="76200" contourW="12700">
              <a:bevelB w="152400" h="50800" prst="softRound"/>
              <a:extrusionClr>
                <a:schemeClr val="bg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8743060" y="2007282"/>
              <a:ext cx="530942" cy="46211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3000">
                  <a:schemeClr val="accent2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  <a:effectLst>
              <a:glow>
                <a:schemeClr val="accent1">
                  <a:alpha val="40000"/>
                </a:schemeClr>
              </a:glow>
              <a:reflection endPos="0" dir="5400000" sy="-100000" algn="bl" rotWithShape="0"/>
              <a:softEdge rad="25400"/>
            </a:effectLst>
            <a:scene3d>
              <a:camera prst="orthographicFront">
                <a:rot lat="0" lon="20999997" rev="0"/>
              </a:camera>
              <a:lightRig rig="soft" dir="t">
                <a:rot lat="0" lon="0" rev="1800000"/>
              </a:lightRig>
            </a:scene3d>
            <a:sp3d extrusionH="76200" contourW="12700">
              <a:bevelB w="152400" h="50800" prst="softRound"/>
              <a:extrusionClr>
                <a:schemeClr val="bg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6" name="Diagram 5"/>
            <p:cNvGraphicFramePr/>
            <p:nvPr>
              <p:extLst/>
            </p:nvPr>
          </p:nvGraphicFramePr>
          <p:xfrm>
            <a:off x="7105445" y="353960"/>
            <a:ext cx="5086555" cy="406372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graphicFrame>
        <p:nvGraphicFramePr>
          <p:cNvPr id="14" name="Diagram 13"/>
          <p:cNvGraphicFramePr/>
          <p:nvPr>
            <p:extLst/>
          </p:nvPr>
        </p:nvGraphicFramePr>
        <p:xfrm>
          <a:off x="2300747" y="4434347"/>
          <a:ext cx="9035847" cy="1972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746747" y="6237210"/>
            <a:ext cx="7901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Processes &amp; strategy </a:t>
            </a:r>
            <a:r>
              <a:rPr lang="mr-IN" sz="1600" dirty="0"/>
              <a:t>–</a:t>
            </a:r>
            <a:r>
              <a:rPr lang="en-AU" sz="1600" dirty="0"/>
              <a:t>build </a:t>
            </a:r>
            <a:r>
              <a:rPr lang="en-US" sz="1600" dirty="0"/>
              <a:t>detailed project plans, balanced scorecard </a:t>
            </a:r>
            <a:r>
              <a:rPr lang="en-US" sz="1600" dirty="0" err="1"/>
              <a:t>etc</a:t>
            </a:r>
            <a:r>
              <a:rPr lang="en-US" sz="1600" dirty="0"/>
              <a:t>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386755" y="300490"/>
            <a:ext cx="4672634" cy="3913326"/>
            <a:chOff x="7386755" y="300490"/>
            <a:chExt cx="4672634" cy="3913326"/>
          </a:xfrm>
        </p:grpSpPr>
        <p:graphicFrame>
          <p:nvGraphicFramePr>
            <p:cNvPr id="16" name="Diagram 15"/>
            <p:cNvGraphicFramePr/>
            <p:nvPr>
              <p:extLst/>
            </p:nvPr>
          </p:nvGraphicFramePr>
          <p:xfrm>
            <a:off x="7386755" y="300490"/>
            <a:ext cx="3871180" cy="306446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  <p:sp>
          <p:nvSpPr>
            <p:cNvPr id="17" name="TextBox 16"/>
            <p:cNvSpPr txBox="1"/>
            <p:nvPr/>
          </p:nvSpPr>
          <p:spPr>
            <a:xfrm>
              <a:off x="8271511" y="3382819"/>
              <a:ext cx="37878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Operational support</a:t>
              </a:r>
              <a:r>
                <a:rPr lang="mr-IN" sz="1600" dirty="0"/>
                <a:t>–</a:t>
              </a:r>
              <a:r>
                <a:rPr lang="en-US" sz="1600" dirty="0"/>
                <a:t> closer collaboration, in particular with the HRM and finance circles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31119" y="867162"/>
            <a:ext cx="3321802" cy="3961704"/>
            <a:chOff x="4631119" y="867162"/>
            <a:chExt cx="3321802" cy="3961704"/>
          </a:xfrm>
        </p:grpSpPr>
        <p:grpSp>
          <p:nvGrpSpPr>
            <p:cNvPr id="48" name="Group 47"/>
            <p:cNvGrpSpPr/>
            <p:nvPr/>
          </p:nvGrpSpPr>
          <p:grpSpPr>
            <a:xfrm>
              <a:off x="4631119" y="867162"/>
              <a:ext cx="2629791" cy="2815348"/>
              <a:chOff x="7257095" y="209386"/>
              <a:chExt cx="2629791" cy="2815348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8091264" y="817098"/>
                <a:ext cx="1371058" cy="2207636"/>
              </a:xfrm>
              <a:prstGeom prst="rect">
                <a:avLst/>
              </a:prstGeom>
            </p:spPr>
          </p:pic>
          <p:cxnSp>
            <p:nvCxnSpPr>
              <p:cNvPr id="21" name="Straight Arrow Connector 20"/>
              <p:cNvCxnSpPr/>
              <p:nvPr/>
            </p:nvCxnSpPr>
            <p:spPr>
              <a:xfrm>
                <a:off x="9356212" y="2080057"/>
                <a:ext cx="530674" cy="95696"/>
              </a:xfrm>
              <a:prstGeom prst="straightConnector1">
                <a:avLst/>
              </a:prstGeom>
              <a:ln w="63500">
                <a:solidFill>
                  <a:schemeClr val="accent1">
                    <a:alpha val="69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 flipV="1">
                <a:off x="9162301" y="2407721"/>
                <a:ext cx="433471" cy="320347"/>
              </a:xfrm>
              <a:prstGeom prst="straightConnector1">
                <a:avLst/>
              </a:prstGeom>
              <a:ln w="63500">
                <a:solidFill>
                  <a:schemeClr val="accent1">
                    <a:alpha val="69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H="1">
                <a:off x="7416798" y="1949553"/>
                <a:ext cx="709837" cy="27572"/>
              </a:xfrm>
              <a:prstGeom prst="straightConnector1">
                <a:avLst/>
              </a:prstGeom>
              <a:ln w="63500">
                <a:solidFill>
                  <a:schemeClr val="accent1">
                    <a:alpha val="69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V="1">
                <a:off x="7755943" y="2371138"/>
                <a:ext cx="445584" cy="311390"/>
              </a:xfrm>
              <a:prstGeom prst="straightConnector1">
                <a:avLst/>
              </a:prstGeom>
              <a:ln w="63500">
                <a:solidFill>
                  <a:schemeClr val="accent1">
                    <a:alpha val="69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9078381" y="502526"/>
                <a:ext cx="370279" cy="314571"/>
              </a:xfrm>
              <a:prstGeom prst="straightConnector1">
                <a:avLst/>
              </a:prstGeom>
              <a:ln w="63500">
                <a:solidFill>
                  <a:schemeClr val="accent1">
                    <a:alpha val="69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7772674" y="638966"/>
                <a:ext cx="566448" cy="316932"/>
              </a:xfrm>
              <a:prstGeom prst="straightConnector1">
                <a:avLst/>
              </a:prstGeom>
              <a:ln w="63500">
                <a:solidFill>
                  <a:schemeClr val="accent1">
                    <a:alpha val="69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flipH="1" flipV="1">
                <a:off x="8559525" y="209386"/>
                <a:ext cx="62275" cy="518646"/>
              </a:xfrm>
              <a:prstGeom prst="straightConnector1">
                <a:avLst/>
              </a:prstGeom>
              <a:ln w="63500">
                <a:solidFill>
                  <a:schemeClr val="accent1">
                    <a:alpha val="69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H="1">
                <a:off x="9304659" y="1074710"/>
                <a:ext cx="582227" cy="243745"/>
              </a:xfrm>
              <a:prstGeom prst="straightConnector1">
                <a:avLst/>
              </a:prstGeom>
              <a:ln w="63500">
                <a:solidFill>
                  <a:schemeClr val="accent1">
                    <a:alpha val="69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7257095" y="1209402"/>
                <a:ext cx="674874" cy="167837"/>
              </a:xfrm>
              <a:prstGeom prst="straightConnector1">
                <a:avLst/>
              </a:prstGeom>
              <a:ln w="63500">
                <a:solidFill>
                  <a:schemeClr val="accent1">
                    <a:alpha val="69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TextBox 45"/>
            <p:cNvSpPr txBox="1"/>
            <p:nvPr/>
          </p:nvSpPr>
          <p:spPr>
            <a:xfrm>
              <a:off x="4631119" y="3751648"/>
              <a:ext cx="33218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People</a:t>
              </a:r>
              <a:r>
                <a:rPr lang="mr-IN" sz="1600" dirty="0"/>
                <a:t>–</a:t>
              </a:r>
              <a:r>
                <a:rPr lang="en-US" sz="1600" dirty="0"/>
                <a:t> more influence, involvement, clarity, education, collaboration, quicker response times 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64011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5715"/>
            <a:ext cx="12192000" cy="6692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7160"/>
            <a:ext cx="8596668" cy="1320800"/>
          </a:xfrm>
        </p:spPr>
        <p:txBody>
          <a:bodyPr/>
          <a:lstStyle/>
          <a:p>
            <a:r>
              <a:rPr lang="en-US" dirty="0"/>
              <a:t>COUNTRIES IN THE PIPELINE</a:t>
            </a:r>
          </a:p>
        </p:txBody>
      </p:sp>
    </p:spTree>
    <p:extLst>
      <p:ext uri="{BB962C8B-B14F-4D97-AF65-F5344CB8AC3E}">
        <p14:creationId xmlns="" xmlns:p14="http://schemas.microsoft.com/office/powerpoint/2010/main" val="4494595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603556"/>
              </p:ext>
            </p:extLst>
          </p:nvPr>
        </p:nvGraphicFramePr>
        <p:xfrm>
          <a:off x="196574" y="1507522"/>
          <a:ext cx="11871860" cy="3163333"/>
        </p:xfrm>
        <a:graphic>
          <a:graphicData uri="http://schemas.openxmlformats.org/drawingml/2006/table">
            <a:tbl>
              <a:tblPr/>
              <a:tblGrid>
                <a:gridCol w="1187186">
                  <a:extLst>
                    <a:ext uri="{9D8B030D-6E8A-4147-A177-3AD203B41FA5}">
                      <a16:colId xmlns="" xmlns:a16="http://schemas.microsoft.com/office/drawing/2014/main" val="3226487353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3077094775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587644917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1090353258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600521155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330406492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2832084405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919067743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3295907396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143386114"/>
                    </a:ext>
                  </a:extLst>
                </a:gridCol>
              </a:tblGrid>
              <a:tr h="321477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 Levels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Operational Support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58001121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Private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City&amp;Bis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Country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UN&amp;MG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Marketing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Finance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Mg. Bur.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85585808"/>
                  </a:ext>
                </a:extLst>
              </a:tr>
              <a:tr h="5529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TON</a:t>
                      </a:r>
                    </a:p>
                  </a:txBody>
                  <a:tcPr marL="11791" marR="11791" marT="117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.../Emile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RICHARD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INGRID + CATHY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.../Emile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Wendie</a:t>
                      </a:r>
                    </a:p>
                  </a:txBody>
                  <a:tcPr marL="11791" marR="11791" marT="117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SIBEL + SAMAR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 HAROLD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Nicolas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CHRISTELLE 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8906447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Fund for Funds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Resarch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Resarch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Global Mgt.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Focus Groups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 - Branding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Planning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Funding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Strategy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EvE Office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06361318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Consultancy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Experts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Experts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R&amp;D, Toolkits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Experts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Website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Recuit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Admin.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Accreditation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 &amp; B sup.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29505372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Education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Countries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Members+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Admin.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Oper.Fin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Process Eng.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Mgt. Team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45871649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CDM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PDD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Events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Job support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Asset Mgt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Scorecard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Key 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95690791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SDG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News &amp; MM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Education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Control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Security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General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98673774"/>
                  </a:ext>
                </a:extLst>
              </a:tr>
              <a:tr h="28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EVS Education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Language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Legal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ICT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ECOIntention</a:t>
                      </a:r>
                      <a:endParaRPr lang="en-US" sz="14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52942329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>
            <a:off x="4772877" y="1651379"/>
            <a:ext cx="1419366" cy="31662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426960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8740" y="436728"/>
            <a:ext cx="4833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UN &amp; MG</a:t>
            </a:r>
            <a:endParaRPr lang="en-US" sz="5400" dirty="0"/>
          </a:p>
        </p:txBody>
      </p:sp>
      <p:sp>
        <p:nvSpPr>
          <p:cNvPr id="18" name="Rectangle 17"/>
          <p:cNvSpPr/>
          <p:nvPr/>
        </p:nvSpPr>
        <p:spPr>
          <a:xfrm>
            <a:off x="1937353" y="2627373"/>
            <a:ext cx="1603608" cy="132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702828" y="2627372"/>
            <a:ext cx="1603608" cy="132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490553" y="2627371"/>
            <a:ext cx="1603608" cy="132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256028" y="2627370"/>
            <a:ext cx="1603608" cy="132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021503" y="2606899"/>
            <a:ext cx="1603608" cy="132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55718" y="2964508"/>
            <a:ext cx="1555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Focus Groups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9927" y="3071380"/>
            <a:ext cx="188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Experts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45624" y="3060760"/>
            <a:ext cx="188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Program</a:t>
            </a:r>
            <a:r>
              <a:rPr lang="en-GB" sz="2000" b="1" dirty="0"/>
              <a:t> 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438917" y="3060760"/>
            <a:ext cx="188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Projects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13179" y="3060760"/>
            <a:ext cx="188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Partners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72534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864101"/>
            <a:ext cx="4645555" cy="91447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05D10866-9196-4F57-94EC-88272287B1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Start at 2003 WHO</a:t>
            </a:r>
          </a:p>
          <a:p>
            <a:r>
              <a:rPr lang="en-US" sz="2800" dirty="0"/>
              <a:t>2007 Poverty </a:t>
            </a:r>
            <a:r>
              <a:rPr lang="en-US" sz="2800" dirty="0">
                <a:sym typeface="Wingdings" pitchFamily="2" charset="2"/>
              </a:rPr>
              <a:t></a:t>
            </a:r>
            <a:r>
              <a:rPr lang="en-US" sz="2800" dirty="0"/>
              <a:t> Sustainability </a:t>
            </a:r>
            <a:r>
              <a:rPr lang="en-US" sz="2800" dirty="0">
                <a:sym typeface="Wingdings" pitchFamily="2" charset="2"/>
              </a:rPr>
              <a:t> 2015-2030 SDG</a:t>
            </a:r>
            <a:endParaRPr lang="en-US" sz="2800" dirty="0"/>
          </a:p>
          <a:p>
            <a:r>
              <a:rPr lang="en-US" sz="2800" dirty="0"/>
              <a:t>2011 WSF Dec 9</a:t>
            </a:r>
            <a:r>
              <a:rPr lang="en-US" sz="2800" baseline="30000" dirty="0"/>
              <a:t>th</a:t>
            </a:r>
            <a:r>
              <a:rPr lang="en-US" sz="2800" dirty="0"/>
              <a:t> “Plan B”</a:t>
            </a:r>
          </a:p>
          <a:p>
            <a:endParaRPr lang="en-US" sz="2800" dirty="0"/>
          </a:p>
          <a:p>
            <a:r>
              <a:rPr lang="en-US" sz="2800" dirty="0"/>
              <a:t>UNFCCC Climate change, CDM, CER, FUNDS</a:t>
            </a:r>
          </a:p>
          <a:p>
            <a:r>
              <a:rPr lang="en-US" sz="2800" dirty="0"/>
              <a:t>UNEP, UNDP, UNSD Steering Committee Rule of law &amp; governance</a:t>
            </a:r>
          </a:p>
          <a:p>
            <a:r>
              <a:rPr lang="en-US" sz="2800" dirty="0"/>
              <a:t>Major Groups: Farmers, Industry, Women, 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4D921052-047F-4E18-8C01-EF5A90B5D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284813" cy="13208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 Black" panose="020B0A04020102020204" pitchFamily="34" charset="0"/>
              </a:rPr>
              <a:t>United Nations &amp; Major Groups</a:t>
            </a:r>
          </a:p>
        </p:txBody>
      </p:sp>
    </p:spTree>
    <p:extLst>
      <p:ext uri="{BB962C8B-B14F-4D97-AF65-F5344CB8AC3E}">
        <p14:creationId xmlns="" xmlns:p14="http://schemas.microsoft.com/office/powerpoint/2010/main" val="2713877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AE2AB2A0-F895-437C-94F5-5E03C9F67D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7325" y="1690688"/>
            <a:ext cx="8951495" cy="3809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1">
            <a:extLst>
              <a:ext uri="{FF2B5EF4-FFF2-40B4-BE49-F238E27FC236}">
                <a16:creationId xmlns="" xmlns:a16="http://schemas.microsoft.com/office/drawing/2014/main" id="{30929D00-59D9-4580-B2AE-AB204174A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Arial Black" panose="020B0A04020102020204" pitchFamily="34" charset="0"/>
              </a:rPr>
              <a:t>U.N. MAJOR GROUPS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B3592D6-601F-4C3C-A427-219BCDE5E34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619238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83B1EA12-20B0-47AC-8EF8-7EB1F374D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World Federal Movement, World Economic Forum, BRICS </a:t>
            </a:r>
          </a:p>
          <a:p>
            <a:r>
              <a:rPr lang="en-US" sz="2800" dirty="0"/>
              <a:t>ASIA INFRASTRUCTURE INVESTMENT BANK (AIIB)</a:t>
            </a:r>
          </a:p>
          <a:p>
            <a:r>
              <a:rPr lang="en-US" sz="2800" dirty="0"/>
              <a:t>BANCO INTERAMERICANO DE DESARROLLO</a:t>
            </a:r>
          </a:p>
          <a:p>
            <a:r>
              <a:rPr lang="en-US" sz="2800" dirty="0"/>
              <a:t>CENTRO INTERNACIONAL DE ARREGLO DE DIFERENCIAS RELATIVAS A INVERSIONES</a:t>
            </a:r>
          </a:p>
          <a:p>
            <a:r>
              <a:rPr lang="en-US" sz="2800" dirty="0"/>
              <a:t>CIF, IMF, UN, WORLD BANK GROUP </a:t>
            </a:r>
          </a:p>
          <a:p>
            <a:r>
              <a:rPr lang="en-US" sz="2800" dirty="0"/>
              <a:t>WTO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5" name="Titel 1">
            <a:extLst>
              <a:ext uri="{FF2B5EF4-FFF2-40B4-BE49-F238E27FC236}">
                <a16:creationId xmlns="" xmlns:a16="http://schemas.microsoft.com/office/drawing/2014/main" id="{D534289E-4CE3-4633-80E0-05558176A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Arial Black" panose="020B0A04020102020204" pitchFamily="34" charset="0"/>
              </a:rPr>
              <a:t>Global </a:t>
            </a:r>
            <a:r>
              <a:rPr lang="nl-NL" b="1" dirty="0" err="1">
                <a:latin typeface="Arial Black" panose="020B0A04020102020204" pitchFamily="34" charset="0"/>
              </a:rPr>
              <a:t>Structures</a:t>
            </a:r>
            <a:r>
              <a:rPr lang="nl-NL" b="1" dirty="0"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0F531EE-6671-4724-8A3B-F655FB7B82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864101"/>
            <a:ext cx="4645555" cy="9144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9970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23142" y="5488890"/>
            <a:ext cx="6373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Nicolas </a:t>
            </a:r>
            <a:r>
              <a:rPr lang="en-GB" sz="2400" b="1" dirty="0" err="1"/>
              <a:t>Gros</a:t>
            </a:r>
            <a:r>
              <a:rPr lang="en-GB" sz="2400" b="1" dirty="0"/>
              <a:t> de Seta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3948" y="433522"/>
            <a:ext cx="4939952" cy="49399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5645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9487" y="2511188"/>
            <a:ext cx="51452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/>
              <a:t>SAY CHEESE!!</a:t>
            </a:r>
            <a:endParaRPr lang="en-US" sz="6600" b="1" dirty="0"/>
          </a:p>
        </p:txBody>
      </p:sp>
    </p:spTree>
    <p:extLst>
      <p:ext uri="{BB962C8B-B14F-4D97-AF65-F5344CB8AC3E}">
        <p14:creationId xmlns="" xmlns:p14="http://schemas.microsoft.com/office/powerpoint/2010/main" val="2703162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603556"/>
              </p:ext>
            </p:extLst>
          </p:nvPr>
        </p:nvGraphicFramePr>
        <p:xfrm>
          <a:off x="196574" y="1507522"/>
          <a:ext cx="11871860" cy="3163333"/>
        </p:xfrm>
        <a:graphic>
          <a:graphicData uri="http://schemas.openxmlformats.org/drawingml/2006/table">
            <a:tbl>
              <a:tblPr/>
              <a:tblGrid>
                <a:gridCol w="1187186">
                  <a:extLst>
                    <a:ext uri="{9D8B030D-6E8A-4147-A177-3AD203B41FA5}">
                      <a16:colId xmlns="" xmlns:a16="http://schemas.microsoft.com/office/drawing/2014/main" val="3226487353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3077094775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587644917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1090353258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600521155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330406492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2832084405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919067743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3295907396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143386114"/>
                    </a:ext>
                  </a:extLst>
                </a:gridCol>
              </a:tblGrid>
              <a:tr h="321477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 Levels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Operational Support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58001121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Private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City&amp;Bis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Country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UN&amp;MG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Marketing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Finance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Mg. Bur.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85585808"/>
                  </a:ext>
                </a:extLst>
              </a:tr>
              <a:tr h="5529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TON</a:t>
                      </a:r>
                    </a:p>
                  </a:txBody>
                  <a:tcPr marL="11791" marR="11791" marT="117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.../Emile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RICHARD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INGRID + CATHY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.../Emile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Wendie</a:t>
                      </a:r>
                    </a:p>
                  </a:txBody>
                  <a:tcPr marL="11791" marR="11791" marT="117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SIBEL + SAMAR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 HAROLD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Nicolas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CHRISTELLE 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8906447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Fund for Funds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Resarch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Resarch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Global Mgt.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Focus Groups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 - Branding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Planning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Funding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Strategy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EvE Office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06361318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Consultancy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Experts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Experts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R&amp;D, Toolkits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Experts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Website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Recuit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Admin.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Accreditation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 &amp; B sup.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29505372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Education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Countries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Members+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Admin.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Oper.Fin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Process Eng.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Mgt. Team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45871649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CDM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PDD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Events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Job support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Asset Mgt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Scorecard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Key 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95690791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SDG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News &amp; MM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Education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Control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Security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General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98673774"/>
                  </a:ext>
                </a:extLst>
              </a:tr>
              <a:tr h="28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EVS Education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Language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Legal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ICT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ECOIntention</a:t>
                      </a:r>
                      <a:endParaRPr lang="en-US" sz="14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52942329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>
            <a:off x="5987528" y="1651379"/>
            <a:ext cx="1419366" cy="32618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944494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ctrTitle"/>
          </p:nvPr>
        </p:nvSpPr>
        <p:spPr>
          <a:xfrm>
            <a:off x="1905000" y="3429001"/>
            <a:ext cx="8458200" cy="122237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Elephant" pitchFamily="18" charset="0"/>
              </a:rPr>
              <a:t>Theme: “A WAY FORWARD….”</a:t>
            </a:r>
          </a:p>
        </p:txBody>
      </p:sp>
      <p:sp>
        <p:nvSpPr>
          <p:cNvPr id="3" name="Rectangle 3"/>
          <p:cNvSpPr>
            <a:spLocks noGrp="1"/>
          </p:cNvSpPr>
          <p:nvPr>
            <p:ph type="subTitle" idx="1"/>
          </p:nvPr>
        </p:nvSpPr>
        <p:spPr>
          <a:xfrm>
            <a:off x="1752600" y="4876800"/>
            <a:ext cx="8915400" cy="475488"/>
          </a:xfrm>
        </p:spPr>
        <p:txBody>
          <a:bodyPr>
            <a:normAutofit/>
          </a:bodyPr>
          <a:lstStyle/>
          <a:p>
            <a:pPr algn="r"/>
            <a:r>
              <a:rPr lang="en-US" sz="1600" dirty="0">
                <a:latin typeface="Elephant" pitchFamily="18" charset="0"/>
              </a:rPr>
              <a:t>Presented by: Wendie M. Brown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5791200"/>
            <a:ext cx="4648200" cy="914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0" y="175980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33CC"/>
                </a:solidFill>
                <a:latin typeface="Elephant" pitchFamily="18" charset="0"/>
              </a:rPr>
              <a:t>Marketing Department</a:t>
            </a:r>
          </a:p>
        </p:txBody>
      </p:sp>
    </p:spTree>
    <p:extLst>
      <p:ext uri="{BB962C8B-B14F-4D97-AF65-F5344CB8AC3E}">
        <p14:creationId xmlns="" xmlns:p14="http://schemas.microsoft.com/office/powerpoint/2010/main" val="24965748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4"/>
          <p:cNvSpPr>
            <a:spLocks noGrp="1"/>
          </p:cNvSpPr>
          <p:nvPr>
            <p:ph sz="quarter" idx="15"/>
          </p:nvPr>
        </p:nvSpPr>
        <p:spPr>
          <a:xfrm>
            <a:off x="1828800" y="838200"/>
            <a:ext cx="8074152" cy="12954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spcBef>
                <a:spcPct val="20000"/>
              </a:spcBef>
              <a:buNone/>
            </a:pPr>
            <a:endParaRPr lang="en-US" sz="4400" b="1" dirty="0">
              <a:latin typeface="Elephant" pitchFamily="18" charset="0"/>
            </a:endParaRPr>
          </a:p>
          <a:p>
            <a:pPr marL="0" indent="0" algn="ctr">
              <a:spcBef>
                <a:spcPct val="20000"/>
              </a:spcBef>
              <a:buNone/>
            </a:pPr>
            <a:r>
              <a:rPr lang="en-US" sz="4400" b="1" dirty="0">
                <a:latin typeface="Elephant" pitchFamily="18" charset="0"/>
              </a:rPr>
              <a:t>Meet the Team:</a:t>
            </a:r>
          </a:p>
        </p:txBody>
      </p:sp>
      <p:sp>
        <p:nvSpPr>
          <p:cNvPr id="15" name="Rectangle 6"/>
          <p:cNvSpPr>
            <a:spLocks noGrp="1"/>
          </p:cNvSpPr>
          <p:nvPr>
            <p:ph sz="quarter" idx="17"/>
          </p:nvPr>
        </p:nvSpPr>
        <p:spPr>
          <a:xfrm>
            <a:off x="1828800" y="3005328"/>
            <a:ext cx="3965448" cy="2633472"/>
          </a:xfrm>
        </p:spPr>
        <p:txBody>
          <a:bodyPr>
            <a:normAutofit fontScale="92500" lnSpcReduction="10000"/>
          </a:bodyPr>
          <a:lstStyle/>
          <a:p>
            <a:pPr algn="ctr">
              <a:buFont typeface="Arial" pitchFamily="34" charset="0"/>
              <a:buChar char="•"/>
            </a:pPr>
            <a:endParaRPr lang="en-US" sz="1800" dirty="0">
              <a:latin typeface="Elephant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en-US" dirty="0">
                <a:latin typeface="Elephant" pitchFamily="18" charset="0"/>
              </a:rPr>
              <a:t>Bart Mullink</a:t>
            </a:r>
          </a:p>
          <a:p>
            <a:pPr algn="ctr">
              <a:buFont typeface="Arial" pitchFamily="34" charset="0"/>
              <a:buChar char="•"/>
            </a:pPr>
            <a:r>
              <a:rPr lang="en-US" dirty="0">
                <a:latin typeface="Elephant" pitchFamily="18" charset="0"/>
              </a:rPr>
              <a:t>Katrina Smyrli</a:t>
            </a:r>
          </a:p>
          <a:p>
            <a:pPr algn="ctr">
              <a:buFont typeface="Arial" pitchFamily="34" charset="0"/>
              <a:buChar char="•"/>
            </a:pPr>
            <a:r>
              <a:rPr lang="en-US" dirty="0">
                <a:latin typeface="Elephant" pitchFamily="18" charset="0"/>
              </a:rPr>
              <a:t>Leila Samadi</a:t>
            </a:r>
          </a:p>
          <a:p>
            <a:pPr algn="ctr">
              <a:buFont typeface="Arial" pitchFamily="34" charset="0"/>
              <a:buChar char="•"/>
            </a:pPr>
            <a:r>
              <a:rPr lang="en-US" dirty="0">
                <a:latin typeface="Elephant" pitchFamily="18" charset="0"/>
              </a:rPr>
              <a:t>Maryam Farahmand</a:t>
            </a:r>
          </a:p>
          <a:p>
            <a:pPr algn="ctr">
              <a:buFont typeface="Arial" pitchFamily="34" charset="0"/>
              <a:buChar char="•"/>
            </a:pPr>
            <a:r>
              <a:rPr lang="en-US" dirty="0">
                <a:latin typeface="Elephant" pitchFamily="18" charset="0"/>
              </a:rPr>
              <a:t>Wendie Brown</a:t>
            </a:r>
          </a:p>
        </p:txBody>
      </p:sp>
      <p:sp>
        <p:nvSpPr>
          <p:cNvPr id="27" name="Rectangle 8"/>
          <p:cNvSpPr>
            <a:spLocks noGrp="1"/>
          </p:cNvSpPr>
          <p:nvPr>
            <p:ph sz="quarter" idx="21"/>
          </p:nvPr>
        </p:nvSpPr>
        <p:spPr>
          <a:xfrm>
            <a:off x="5940552" y="2971800"/>
            <a:ext cx="3965448" cy="26670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US" sz="18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800" dirty="0">
              <a:latin typeface="Elephant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800" dirty="0">
                <a:latin typeface="Elephant" pitchFamily="18" charset="0"/>
              </a:rPr>
              <a:t> </a:t>
            </a:r>
            <a:r>
              <a:rPr lang="en-US" sz="2600" dirty="0">
                <a:latin typeface="Elephant" pitchFamily="18" charset="0"/>
              </a:rPr>
              <a:t>Alanna Santos</a:t>
            </a:r>
          </a:p>
          <a:p>
            <a:pPr algn="ctr">
              <a:buFont typeface="Arial" pitchFamily="34" charset="0"/>
              <a:buChar char="•"/>
            </a:pPr>
            <a:r>
              <a:rPr lang="en-US" sz="2600" dirty="0">
                <a:latin typeface="Elephant" pitchFamily="18" charset="0"/>
              </a:rPr>
              <a:t>Karolina Petrauskaite</a:t>
            </a:r>
          </a:p>
        </p:txBody>
      </p:sp>
      <p:pic>
        <p:nvPicPr>
          <p:cNvPr id="18" name="Picture 17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5943600"/>
            <a:ext cx="4648200" cy="9144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654302" y="2514600"/>
            <a:ext cx="396544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371726" y="2528886"/>
            <a:ext cx="3757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Marketing &amp; Sales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15050" y="2533351"/>
            <a:ext cx="396544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832474" y="2547637"/>
            <a:ext cx="3757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Marketing &amp; Design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8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  <p:bldP spid="15" grpId="0" build="p"/>
      <p:bldP spid="27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4"/>
          <p:cNvSpPr>
            <a:spLocks noGrp="1"/>
          </p:cNvSpPr>
          <p:nvPr>
            <p:ph sz="quarter" idx="15"/>
          </p:nvPr>
        </p:nvSpPr>
        <p:spPr>
          <a:xfrm>
            <a:off x="1825752" y="685800"/>
            <a:ext cx="7861173" cy="1600200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ct val="20000"/>
              </a:spcBef>
              <a:buNone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ct val="20000"/>
              </a:spcBef>
              <a:buNone/>
            </a:pPr>
            <a:r>
              <a:rPr lang="en-US" sz="3500" b="1" dirty="0">
                <a:latin typeface="Arial" pitchFamily="34" charset="0"/>
                <a:cs typeface="Arial" pitchFamily="34" charset="0"/>
              </a:rPr>
              <a:t>Draft Marketing Plan: 2018</a:t>
            </a:r>
          </a:p>
          <a:p>
            <a:pPr lvl="1" indent="0"/>
            <a:r>
              <a:rPr lang="en-US" sz="2200" dirty="0">
                <a:latin typeface="Arial" pitchFamily="34" charset="0"/>
                <a:cs typeface="Arial" pitchFamily="34" charset="0"/>
              </a:rPr>
              <a:t>Officially launched to the management team on Nov. 15</a:t>
            </a:r>
          </a:p>
          <a:p>
            <a:pPr lvl="1" indent="0"/>
            <a:r>
              <a:rPr lang="en-US" sz="2200" dirty="0">
                <a:latin typeface="Arial" pitchFamily="34" charset="0"/>
                <a:cs typeface="Arial" pitchFamily="34" charset="0"/>
              </a:rPr>
              <a:t>Rolled out to the Marketing team on Nov. 22</a:t>
            </a:r>
          </a:p>
          <a:p>
            <a:pPr lvl="1" indent="0"/>
            <a:endParaRPr lang="en-US" b="1" dirty="0">
              <a:latin typeface="Elephant" pitchFamily="18" charset="0"/>
            </a:endParaRPr>
          </a:p>
        </p:txBody>
      </p:sp>
      <p:sp>
        <p:nvSpPr>
          <p:cNvPr id="15" name="Rectangle 6"/>
          <p:cNvSpPr>
            <a:spLocks noGrp="1"/>
          </p:cNvSpPr>
          <p:nvPr>
            <p:ph sz="quarter" idx="17"/>
          </p:nvPr>
        </p:nvSpPr>
        <p:spPr>
          <a:xfrm>
            <a:off x="1828800" y="3005328"/>
            <a:ext cx="3965448" cy="3852672"/>
          </a:xfrm>
        </p:spPr>
        <p:txBody>
          <a:bodyPr>
            <a:normAutofit fontScale="700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en-US" sz="4400" dirty="0">
                <a:latin typeface="Arial" pitchFamily="34" charset="0"/>
                <a:cs typeface="Arial" pitchFamily="34" charset="0"/>
              </a:rPr>
              <a:t>Combine range of strategies to:</a:t>
            </a:r>
          </a:p>
          <a:p>
            <a:pPr lvl="1">
              <a:buFont typeface="Arial" pitchFamily="34" charset="0"/>
              <a:buChar char="•"/>
            </a:pPr>
            <a:r>
              <a:rPr lang="en-US" sz="4400" dirty="0">
                <a:latin typeface="Arial" pitchFamily="34" charset="0"/>
                <a:cs typeface="Arial" pitchFamily="34" charset="0"/>
              </a:rPr>
              <a:t>create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awareness, 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generate a positive image by communicating effectively with targeted audiences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secure funding/investments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increase participation and outreach</a:t>
            </a:r>
          </a:p>
          <a:p>
            <a:pPr>
              <a:buFont typeface="Arial" pitchFamily="34" charset="0"/>
              <a:buChar char="•"/>
            </a:pP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8"/>
          <p:cNvSpPr>
            <a:spLocks noGrp="1"/>
          </p:cNvSpPr>
          <p:nvPr>
            <p:ph sz="quarter" idx="21"/>
          </p:nvPr>
        </p:nvSpPr>
        <p:spPr>
          <a:xfrm>
            <a:off x="5940552" y="2971800"/>
            <a:ext cx="3965448" cy="2971800"/>
          </a:xfrm>
        </p:spPr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Gain credibility and loyalty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Build and sustain membership / gain volunteers more quickly 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Maintain existing donor relations while  making it attractive to build new ones </a:t>
            </a:r>
          </a:p>
          <a:p>
            <a:pPr>
              <a:buFont typeface="Arial" pitchFamily="34" charset="0"/>
              <a:buChar char="•"/>
            </a:pP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5943600"/>
            <a:ext cx="4648200" cy="9144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647158" y="2502857"/>
            <a:ext cx="396544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64582" y="2517143"/>
            <a:ext cx="3757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Objectives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22195" y="2498393"/>
            <a:ext cx="396544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39619" y="2512679"/>
            <a:ext cx="3757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Benefits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28800" y="165659"/>
            <a:ext cx="8071104" cy="694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117599" y="237759"/>
            <a:ext cx="6226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About the Marketing Department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850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  <p:bldP spid="15" grpId="0" build="p"/>
      <p:bldP spid="27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/>
          </p:cNvSpPr>
          <p:nvPr>
            <p:ph type="body" sz="quarter" idx="13"/>
          </p:nvPr>
        </p:nvSpPr>
        <p:spPr>
          <a:xfrm>
            <a:off x="5940552" y="2514600"/>
            <a:ext cx="3965448" cy="457200"/>
          </a:xfrm>
        </p:spPr>
        <p:txBody>
          <a:bodyPr>
            <a:normAutofit/>
          </a:bodyPr>
          <a:lstStyle/>
          <a:p>
            <a:r>
              <a:rPr lang="en-US" sz="2400" dirty="0"/>
              <a:t>Priorities</a:t>
            </a:r>
          </a:p>
        </p:txBody>
      </p:sp>
      <p:sp>
        <p:nvSpPr>
          <p:cNvPr id="31" name="Rectangle 4"/>
          <p:cNvSpPr>
            <a:spLocks noGrp="1"/>
          </p:cNvSpPr>
          <p:nvPr>
            <p:ph sz="quarter" idx="15"/>
          </p:nvPr>
        </p:nvSpPr>
        <p:spPr>
          <a:xfrm>
            <a:off x="1825752" y="838200"/>
            <a:ext cx="8074152" cy="1828800"/>
          </a:xfrm>
        </p:spPr>
        <p:txBody>
          <a:bodyPr>
            <a:normAutofit/>
          </a:bodyPr>
          <a:lstStyle/>
          <a:p>
            <a:pPr marL="0" indent="0">
              <a:spcBef>
                <a:spcPct val="20000"/>
              </a:spcBef>
              <a:buNone/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Draft Marketing Plan: 2018</a:t>
            </a:r>
          </a:p>
          <a:p>
            <a:pPr lvl="1" indent="0"/>
            <a:r>
              <a:rPr lang="en-US" dirty="0">
                <a:latin typeface="Arial" pitchFamily="34" charset="0"/>
                <a:cs typeface="Arial" pitchFamily="34" charset="0"/>
              </a:rPr>
              <a:t>Officially launched to the management team on Nov. 15</a:t>
            </a:r>
          </a:p>
          <a:p>
            <a:pPr lvl="1" indent="0"/>
            <a:r>
              <a:rPr lang="en-US" dirty="0">
                <a:latin typeface="Arial" pitchFamily="34" charset="0"/>
                <a:cs typeface="Arial" pitchFamily="34" charset="0"/>
              </a:rPr>
              <a:t>Rolled out to the Marketing team on Nov. 22</a:t>
            </a:r>
          </a:p>
          <a:p>
            <a:pPr lvl="1" indent="0"/>
            <a:endParaRPr lang="en-US" b="1" dirty="0">
              <a:latin typeface="Elephant" pitchFamily="18" charset="0"/>
            </a:endParaRPr>
          </a:p>
        </p:txBody>
      </p:sp>
      <p:sp>
        <p:nvSpPr>
          <p:cNvPr id="15" name="Rectangle 6"/>
          <p:cNvSpPr>
            <a:spLocks noGrp="1"/>
          </p:cNvSpPr>
          <p:nvPr>
            <p:ph sz="quarter" idx="17"/>
          </p:nvPr>
        </p:nvSpPr>
        <p:spPr>
          <a:xfrm>
            <a:off x="1828800" y="3005328"/>
            <a:ext cx="3965448" cy="3547872"/>
          </a:xfrm>
        </p:spPr>
        <p:txBody>
          <a:bodyPr>
            <a:normAutofit fontScale="77500" lnSpcReduction="20000"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dirty="0"/>
              <a:t>We expect to engage:</a:t>
            </a:r>
          </a:p>
          <a:p>
            <a:pPr lvl="2">
              <a:buFont typeface="Arial" pitchFamily="34" charset="0"/>
              <a:buChar char="•"/>
            </a:pPr>
            <a:r>
              <a:rPr lang="en-US" sz="2800" dirty="0"/>
              <a:t># of new donors </a:t>
            </a:r>
          </a:p>
          <a:p>
            <a:pPr lvl="2">
              <a:buFont typeface="Arial" pitchFamily="34" charset="0"/>
              <a:buChar char="•"/>
            </a:pPr>
            <a:r>
              <a:rPr lang="en-US" sz="2800" dirty="0"/>
              <a:t># of new volunteers </a:t>
            </a:r>
          </a:p>
          <a:p>
            <a:pPr lvl="2">
              <a:buFont typeface="Arial" pitchFamily="34" charset="0"/>
              <a:buChar char="•"/>
            </a:pPr>
            <a:r>
              <a:rPr lang="en-US" sz="2800" dirty="0"/>
              <a:t># of new board members this year</a:t>
            </a:r>
          </a:p>
          <a:p>
            <a:pPr lvl="2">
              <a:buFont typeface="Arial" pitchFamily="34" charset="0"/>
              <a:buChar char="•"/>
            </a:pPr>
            <a:r>
              <a:rPr lang="en-US" sz="2800" dirty="0"/>
              <a:t># launch various fundraising initiatives </a:t>
            </a:r>
          </a:p>
          <a:p>
            <a:pPr lvl="2">
              <a:buFont typeface="Arial" pitchFamily="34" charset="0"/>
              <a:buChar char="•"/>
            </a:pPr>
            <a:r>
              <a:rPr lang="en-US" sz="2800" dirty="0"/>
              <a:t># results in $s</a:t>
            </a:r>
          </a:p>
          <a:p>
            <a:pPr lvl="2">
              <a:buFont typeface="Arial" pitchFamily="34" charset="0"/>
              <a:buChar char="•"/>
            </a:pPr>
            <a:r>
              <a:rPr lang="en-US" sz="2800" dirty="0"/>
              <a:t># of programs/services delivered</a:t>
            </a:r>
          </a:p>
          <a:p>
            <a:pPr lvl="2">
              <a:buFont typeface="Arial" pitchFamily="34" charset="0"/>
              <a:buChar char="•"/>
            </a:pPr>
            <a:r>
              <a:rPr lang="en-US" sz="2800" dirty="0"/>
              <a:t># serving number of people</a:t>
            </a:r>
            <a:endParaRPr lang="en-US" dirty="0"/>
          </a:p>
          <a:p>
            <a:pPr>
              <a:buFont typeface="Arial" pitchFamily="34" charset="0"/>
              <a:buChar char="•"/>
            </a:pP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8"/>
          <p:cNvSpPr>
            <a:spLocks noGrp="1"/>
          </p:cNvSpPr>
          <p:nvPr>
            <p:ph sz="quarter" idx="21"/>
          </p:nvPr>
        </p:nvSpPr>
        <p:spPr>
          <a:xfrm>
            <a:off x="5940552" y="2971800"/>
            <a:ext cx="3965448" cy="3200400"/>
          </a:xfrm>
        </p:spPr>
        <p:txBody>
          <a:bodyPr>
            <a:normAutofit fontScale="92500" lnSpcReduction="10000"/>
          </a:bodyPr>
          <a:lstStyle/>
          <a:p>
            <a:pPr lvl="2">
              <a:buFont typeface="Arial" pitchFamily="34" charset="0"/>
              <a:buChar char="•"/>
            </a:pPr>
            <a:r>
              <a:rPr lang="en-US" sz="1900" dirty="0"/>
              <a:t>Revamping of Online presence</a:t>
            </a:r>
          </a:p>
          <a:p>
            <a:pPr lvl="3">
              <a:buFont typeface="Arial" pitchFamily="34" charset="0"/>
              <a:buChar char="•"/>
            </a:pPr>
            <a:r>
              <a:rPr lang="en-US" sz="1900" dirty="0"/>
              <a:t>Soft launch in Jan. 2018</a:t>
            </a:r>
          </a:p>
          <a:p>
            <a:pPr lvl="2">
              <a:buFont typeface="Arial" pitchFamily="34" charset="0"/>
              <a:buChar char="•"/>
            </a:pPr>
            <a:r>
              <a:rPr lang="en-US" sz="1900" dirty="0"/>
              <a:t>Publish a newsletter for Dec. 19</a:t>
            </a:r>
          </a:p>
          <a:p>
            <a:pPr lvl="2">
              <a:buFont typeface="Arial" pitchFamily="34" charset="0"/>
              <a:buChar char="•"/>
            </a:pPr>
            <a:r>
              <a:rPr lang="en-US" sz="1900" dirty="0"/>
              <a:t>Solidifying our messages and brand e.g.: logos, taglines, print copes etc.</a:t>
            </a:r>
          </a:p>
          <a:p>
            <a:pPr lvl="2">
              <a:buFont typeface="Arial" pitchFamily="34" charset="0"/>
              <a:buChar char="•"/>
            </a:pPr>
            <a:r>
              <a:rPr lang="en-US" sz="1900" dirty="0"/>
              <a:t>Create more of a buzz with public messages</a:t>
            </a:r>
          </a:p>
          <a:p>
            <a:pPr lvl="2">
              <a:buFont typeface="Arial" pitchFamily="34" charset="0"/>
              <a:buChar char="•"/>
            </a:pPr>
            <a:r>
              <a:rPr lang="en-US" sz="1900" dirty="0"/>
              <a:t>Create a 2018 budget</a:t>
            </a:r>
          </a:p>
          <a:p>
            <a:pPr>
              <a:buFont typeface="Arial" pitchFamily="34" charset="0"/>
              <a:buChar char="•"/>
            </a:pP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5943600"/>
            <a:ext cx="4648200" cy="9144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828800" y="96141"/>
            <a:ext cx="8071104" cy="694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17599" y="168241"/>
            <a:ext cx="6226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About the Marketing Department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00428" y="2510135"/>
            <a:ext cx="396544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45601" y="2481964"/>
            <a:ext cx="3757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Goals: #s to be updated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43601" y="2515090"/>
            <a:ext cx="396544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661025" y="2529376"/>
            <a:ext cx="3757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Priorities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437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  <p:bldP spid="15" grpId="0" build="p"/>
      <p:bldP spid="27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4"/>
          <p:cNvSpPr>
            <a:spLocks noGrp="1"/>
          </p:cNvSpPr>
          <p:nvPr>
            <p:ph sz="quarter" idx="15"/>
          </p:nvPr>
        </p:nvSpPr>
        <p:spPr>
          <a:xfrm>
            <a:off x="1825752" y="914400"/>
            <a:ext cx="8074152" cy="1676400"/>
          </a:xfrm>
        </p:spPr>
        <p:txBody>
          <a:bodyPr>
            <a:normAutofit/>
          </a:bodyPr>
          <a:lstStyle/>
          <a:p>
            <a:r>
              <a:rPr lang="en-US" sz="1900" b="1" dirty="0"/>
              <a:t>Highlights of some of the Tactics: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/>
              <a:t>Membership packages incentives</a:t>
            </a:r>
            <a:r>
              <a:rPr lang="en-US" sz="1200" dirty="0"/>
              <a:t>:</a:t>
            </a:r>
          </a:p>
          <a:p>
            <a:pPr lvl="2">
              <a:buFont typeface="Arial" pitchFamily="34" charset="0"/>
              <a:buChar char="•"/>
            </a:pPr>
            <a:r>
              <a:rPr lang="en-US" sz="1600" dirty="0"/>
              <a:t>Bronze member: 1.500 and up         Silver member: 5.000 and up</a:t>
            </a:r>
          </a:p>
          <a:p>
            <a:pPr lvl="2">
              <a:buFont typeface="Arial" pitchFamily="34" charset="0"/>
              <a:buChar char="•"/>
            </a:pPr>
            <a:r>
              <a:rPr lang="en-US" sz="1600" dirty="0"/>
              <a:t>Gold member: 10.000 and up           Platinum member: 100.000 and up</a:t>
            </a:r>
          </a:p>
          <a:p>
            <a:pPr lvl="2">
              <a:buFont typeface="Arial" pitchFamily="34" charset="0"/>
              <a:buChar char="•"/>
            </a:pPr>
            <a:r>
              <a:rPr lang="en-US" sz="1600" dirty="0"/>
              <a:t>And the coveted “Emile van Essen Club” member: 1 mil and up</a:t>
            </a:r>
          </a:p>
          <a:p>
            <a:pPr lvl="1" indent="0"/>
            <a:endParaRPr lang="en-US" b="1" dirty="0">
              <a:latin typeface="Elephant" pitchFamily="18" charset="0"/>
            </a:endParaRPr>
          </a:p>
        </p:txBody>
      </p:sp>
      <p:sp>
        <p:nvSpPr>
          <p:cNvPr id="15" name="Rectangle 6"/>
          <p:cNvSpPr>
            <a:spLocks noGrp="1"/>
          </p:cNvSpPr>
          <p:nvPr>
            <p:ph sz="quarter" idx="17"/>
          </p:nvPr>
        </p:nvSpPr>
        <p:spPr>
          <a:xfrm>
            <a:off x="1828800" y="3005328"/>
            <a:ext cx="3965448" cy="3547872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Establish our Brand/position: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Clarification of mission and vision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Tagline: Is 3 or 4 Ps:– Planet, People, Progress, Profit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Revamping our Messages and Contents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Relationship Building/Community Outreach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Refresher Training for volunteers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8"/>
          <p:cNvSpPr>
            <a:spLocks noGrp="1"/>
          </p:cNvSpPr>
          <p:nvPr>
            <p:ph sz="quarter" idx="21"/>
          </p:nvPr>
        </p:nvSpPr>
        <p:spPr>
          <a:xfrm>
            <a:off x="5940552" y="2971800"/>
            <a:ext cx="3965448" cy="3886200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Maximize for PR advantage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Attractive to multiple users</a:t>
            </a:r>
          </a:p>
          <a:p>
            <a:pPr lvl="2"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Package/allocated the information so that it is user friendly with significance</a:t>
            </a:r>
          </a:p>
          <a:p>
            <a:pPr lvl="3"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Cleaning up home page – less dense and top heavy</a:t>
            </a:r>
          </a:p>
          <a:p>
            <a:pPr lvl="2"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Update logos and graphics that can be adaptable to a wider audience</a:t>
            </a:r>
          </a:p>
          <a:p>
            <a:pPr lvl="2"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Ability to refresh messages</a:t>
            </a:r>
          </a:p>
          <a:p>
            <a:pPr lvl="3"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Provide a reason for return visit or use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lvl="2">
              <a:buFont typeface="Arial" pitchFamily="34" charset="0"/>
              <a:buChar char="•"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lvl="3">
              <a:buFont typeface="Arial" pitchFamily="34" charset="0"/>
              <a:buChar char="•"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lvl="2">
              <a:buFont typeface="Arial" pitchFamily="34" charset="0"/>
              <a:buChar char="•"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600" y="6172200"/>
            <a:ext cx="4343400" cy="6858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828800" y="96141"/>
            <a:ext cx="8071104" cy="694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17599" y="168241"/>
            <a:ext cx="6226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About the Marketing Department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00428" y="2510135"/>
            <a:ext cx="396544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45601" y="2481964"/>
            <a:ext cx="3757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Tactics: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40552" y="2507489"/>
            <a:ext cx="396544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185725" y="2479318"/>
            <a:ext cx="3757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Tactics: Website re-launch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68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  <p:bldP spid="15" grpId="0" build="p"/>
      <p:bldP spid="27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4"/>
          <p:cNvSpPr>
            <a:spLocks noGrp="1"/>
          </p:cNvSpPr>
          <p:nvPr>
            <p:ph sz="quarter" idx="15"/>
          </p:nvPr>
        </p:nvSpPr>
        <p:spPr>
          <a:xfrm>
            <a:off x="1640015" y="790872"/>
            <a:ext cx="8074152" cy="5029200"/>
          </a:xfrm>
        </p:spPr>
        <p:txBody>
          <a:bodyPr>
            <a:normAutofit/>
          </a:bodyPr>
          <a:lstStyle/>
          <a:p>
            <a:pPr marL="0" indent="0">
              <a:spcBef>
                <a:spcPct val="20000"/>
              </a:spcBef>
              <a:buNone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lvl="1" indent="0"/>
            <a:r>
              <a:rPr lang="en-US" sz="4800" b="1" dirty="0">
                <a:latin typeface="Elephant" pitchFamily="18" charset="0"/>
              </a:rPr>
              <a:t>Closing Thoughts: </a:t>
            </a:r>
          </a:p>
          <a:p>
            <a:pPr lvl="2" indent="0"/>
            <a:r>
              <a:rPr lang="en-US" sz="2400" dirty="0"/>
              <a:t>It is critical to consider that the impression that WSF makes and the experience people have with it are expressed by everything that represents us, from: </a:t>
            </a:r>
          </a:p>
          <a:p>
            <a:pPr lvl="4" indent="0"/>
            <a:r>
              <a:rPr lang="en-US" sz="2400" dirty="0"/>
              <a:t>The look and content of all print and electronic materials</a:t>
            </a:r>
          </a:p>
          <a:p>
            <a:pPr lvl="4" indent="0"/>
            <a:r>
              <a:rPr lang="en-US" sz="2400" dirty="0"/>
              <a:t>The quality of the programs/ events </a:t>
            </a:r>
          </a:p>
          <a:p>
            <a:pPr lvl="4" indent="0"/>
            <a:r>
              <a:rPr lang="en-US" sz="2400" dirty="0"/>
              <a:t>The attitude of the staff </a:t>
            </a:r>
          </a:p>
          <a:p>
            <a:pPr lvl="4" indent="0"/>
            <a:r>
              <a:rPr lang="en-US" sz="2400" dirty="0"/>
              <a:t>The board members who represent the organization and </a:t>
            </a:r>
          </a:p>
          <a:p>
            <a:pPr lvl="4" indent="0"/>
            <a:r>
              <a:rPr lang="en-US" sz="2400" dirty="0"/>
              <a:t>The alliances that are made</a:t>
            </a:r>
          </a:p>
          <a:p>
            <a:pPr lvl="2" indent="0"/>
            <a:endParaRPr lang="en-US" sz="2400" b="1" dirty="0">
              <a:latin typeface="Elephant" pitchFamily="18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5943600"/>
            <a:ext cx="4648200" cy="9144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828800" y="96141"/>
            <a:ext cx="8071104" cy="694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17599" y="168241"/>
            <a:ext cx="6226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About the Marketing Department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206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603556"/>
              </p:ext>
            </p:extLst>
          </p:nvPr>
        </p:nvGraphicFramePr>
        <p:xfrm>
          <a:off x="196574" y="1507522"/>
          <a:ext cx="11871860" cy="3163333"/>
        </p:xfrm>
        <a:graphic>
          <a:graphicData uri="http://schemas.openxmlformats.org/drawingml/2006/table">
            <a:tbl>
              <a:tblPr/>
              <a:tblGrid>
                <a:gridCol w="1187186">
                  <a:extLst>
                    <a:ext uri="{9D8B030D-6E8A-4147-A177-3AD203B41FA5}">
                      <a16:colId xmlns="" xmlns:a16="http://schemas.microsoft.com/office/drawing/2014/main" val="3226487353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3077094775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587644917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1090353258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600521155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330406492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2832084405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919067743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3295907396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143386114"/>
                    </a:ext>
                  </a:extLst>
                </a:gridCol>
              </a:tblGrid>
              <a:tr h="321477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 Levels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Operational Support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58001121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Private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City&amp;Bis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Country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UN&amp;MG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Marketing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Finance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Mg. Bur.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85585808"/>
                  </a:ext>
                </a:extLst>
              </a:tr>
              <a:tr h="5529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TON</a:t>
                      </a:r>
                    </a:p>
                  </a:txBody>
                  <a:tcPr marL="11791" marR="11791" marT="117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.../Emile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RICHARD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INGRID + CATHY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.../Emile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Wendie</a:t>
                      </a:r>
                    </a:p>
                  </a:txBody>
                  <a:tcPr marL="11791" marR="11791" marT="117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SIBEL + SAMAR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 HAROLD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Nicolas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CHRISTELLE 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8906447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Fund for Funds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Resarch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Resarch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Global Mgt.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Focus Groups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 - Branding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Planning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Funding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Strategy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EvE Office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06361318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Consultancy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Experts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Experts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R&amp;D, Toolkits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Experts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Website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Recuit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Admin.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Accreditation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 &amp; B sup.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29505372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Education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Countries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Members+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Admin.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Oper.Fin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Process Eng.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Mgt. Team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45871649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CDM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PDD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Events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Job support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Asset Mgt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Scorecard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Key 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95690791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SDG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News &amp; MM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Education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Control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Security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General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98673774"/>
                  </a:ext>
                </a:extLst>
              </a:tr>
              <a:tr h="28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EVS Education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Language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Legal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ICT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ECOIntention</a:t>
                      </a:r>
                      <a:endParaRPr lang="en-US" sz="14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52942329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>
            <a:off x="7202179" y="1692322"/>
            <a:ext cx="1419366" cy="32618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277763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2263" y="450376"/>
            <a:ext cx="5227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Meet the Team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3261175" y="1810273"/>
            <a:ext cx="57113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Sibel</a:t>
            </a:r>
            <a:r>
              <a:rPr lang="en-US" sz="2800" dirty="0"/>
              <a:t> </a:t>
            </a:r>
            <a:r>
              <a:rPr lang="en-US" sz="2800" dirty="0" err="1"/>
              <a:t>Yalap</a:t>
            </a:r>
            <a:r>
              <a:rPr lang="en-US" sz="2800" dirty="0"/>
              <a:t> – Lead Link</a:t>
            </a:r>
          </a:p>
          <a:p>
            <a:pPr algn="ctr"/>
            <a:r>
              <a:rPr lang="en-US" sz="2800" dirty="0"/>
              <a:t>Samar </a:t>
            </a:r>
            <a:r>
              <a:rPr lang="en-US" sz="2800" dirty="0" err="1"/>
              <a:t>Siala</a:t>
            </a:r>
            <a:r>
              <a:rPr lang="en-US" sz="2800" dirty="0"/>
              <a:t> – Lead Link</a:t>
            </a:r>
          </a:p>
          <a:p>
            <a:pPr algn="ctr"/>
            <a:r>
              <a:rPr lang="en-US" sz="2800" dirty="0"/>
              <a:t>Jessica </a:t>
            </a:r>
            <a:r>
              <a:rPr lang="en-US" sz="2800" dirty="0" err="1"/>
              <a:t>Chiroma</a:t>
            </a:r>
            <a:r>
              <a:rPr lang="en-US" sz="2800" dirty="0"/>
              <a:t> – HR Assistant</a:t>
            </a:r>
          </a:p>
          <a:p>
            <a:pPr algn="ctr"/>
            <a:r>
              <a:rPr lang="en-US" sz="2800" dirty="0"/>
              <a:t>Daria </a:t>
            </a:r>
            <a:r>
              <a:rPr lang="en-US" sz="2800" dirty="0" err="1"/>
              <a:t>Goncharov</a:t>
            </a:r>
            <a:r>
              <a:rPr lang="en-US" sz="2800" dirty="0"/>
              <a:t> – HR Assistant</a:t>
            </a:r>
          </a:p>
          <a:p>
            <a:pPr algn="ctr"/>
            <a:r>
              <a:rPr lang="en-US" sz="2800" dirty="0" err="1"/>
              <a:t>Damla</a:t>
            </a:r>
            <a:r>
              <a:rPr lang="en-US" sz="2800" dirty="0"/>
              <a:t> </a:t>
            </a:r>
            <a:r>
              <a:rPr lang="en-US" sz="2800" dirty="0" err="1"/>
              <a:t>Arslan</a:t>
            </a:r>
            <a:r>
              <a:rPr lang="en-US" sz="2800" dirty="0"/>
              <a:t> – HR Assistant</a:t>
            </a:r>
          </a:p>
          <a:p>
            <a:pPr algn="ctr"/>
            <a:r>
              <a:rPr lang="en-US" sz="2800" dirty="0"/>
              <a:t>Karolina </a:t>
            </a:r>
            <a:r>
              <a:rPr lang="en-US" sz="2800" dirty="0" err="1"/>
              <a:t>Balash</a:t>
            </a:r>
            <a:r>
              <a:rPr lang="en-US" sz="2800" dirty="0"/>
              <a:t> – HR Assistant</a:t>
            </a:r>
          </a:p>
          <a:p>
            <a:pPr algn="ctr"/>
            <a:r>
              <a:rPr lang="en-US" sz="2800" dirty="0" err="1"/>
              <a:t>Bhavya</a:t>
            </a:r>
            <a:r>
              <a:rPr lang="en-US" sz="2800" dirty="0"/>
              <a:t> </a:t>
            </a:r>
            <a:r>
              <a:rPr lang="en-US" sz="2800" dirty="0" err="1"/>
              <a:t>Katapady</a:t>
            </a:r>
            <a:r>
              <a:rPr lang="en-US" sz="2800" dirty="0"/>
              <a:t> – HR Assistant</a:t>
            </a:r>
          </a:p>
          <a:p>
            <a:pPr algn="ctr"/>
            <a:r>
              <a:rPr lang="en-US" sz="2800" dirty="0"/>
              <a:t>Beatrix Nagy – Internal Education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49574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14366" t="3238" r="10714" b="8682"/>
          <a:stretch/>
        </p:blipFill>
        <p:spPr>
          <a:xfrm>
            <a:off x="2606721" y="724642"/>
            <a:ext cx="7335748" cy="4872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86523" y="1072474"/>
            <a:ext cx="5523455" cy="19265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7512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8740" y="436728"/>
            <a:ext cx="5496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HRM</a:t>
            </a:r>
            <a:endParaRPr lang="en-US" sz="5400" dirty="0"/>
          </a:p>
        </p:txBody>
      </p:sp>
      <p:sp>
        <p:nvSpPr>
          <p:cNvPr id="18" name="Rectangle 17"/>
          <p:cNvSpPr/>
          <p:nvPr/>
        </p:nvSpPr>
        <p:spPr>
          <a:xfrm>
            <a:off x="1810162" y="2572509"/>
            <a:ext cx="1603608" cy="132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575637" y="2572508"/>
            <a:ext cx="1603608" cy="132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363362" y="2572507"/>
            <a:ext cx="1603608" cy="132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128837" y="2572506"/>
            <a:ext cx="1603608" cy="132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894312" y="2552035"/>
            <a:ext cx="1603608" cy="132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28527" y="3005896"/>
            <a:ext cx="1555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Planning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42983" y="3016516"/>
            <a:ext cx="188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Recruitment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04977" y="3005896"/>
            <a:ext cx="188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Administration</a:t>
            </a:r>
            <a:r>
              <a:rPr lang="en-GB" sz="2000" b="1" dirty="0"/>
              <a:t> 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232319" y="3005896"/>
            <a:ext cx="188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Job Support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22027" y="2883099"/>
            <a:ext cx="1883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Internal Education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62061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1446" y="444049"/>
            <a:ext cx="7096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HRM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28047" y="1630867"/>
            <a:ext cx="1045418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en-US" sz="2000" dirty="0"/>
              <a:t>HR Planning is to detect the need of the organization and to implement polices and procedures that facilitate the HR operations and then to the whole organization.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HR Recruitment helps t</a:t>
            </a:r>
            <a:r>
              <a:rPr lang="en-US" altLang="en-US" sz="2000" dirty="0"/>
              <a:t>o hire competent, high-performing employees who can sustain their performance over long-term.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en-US" sz="2000" dirty="0"/>
              <a:t>HR Administration assist and support the recruitment process with the proper documentation, this includes contract, email address and access to the right documentation as well as maintaining filing system.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en-US" sz="2000" dirty="0"/>
              <a:t>Job support: is the link between HR and the rest of the organization and has the responsibility of the onboarding process, and orienting new hires to get familiarized with the organization’s culture.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en-US" sz="2000" dirty="0"/>
              <a:t>Internal Education: to provide volunteers with the required learning &amp; development they need to perform properly.</a:t>
            </a:r>
          </a:p>
        </p:txBody>
      </p:sp>
    </p:spTree>
    <p:extLst>
      <p:ext uri="{BB962C8B-B14F-4D97-AF65-F5344CB8AC3E}">
        <p14:creationId xmlns="" xmlns:p14="http://schemas.microsoft.com/office/powerpoint/2010/main" val="32997285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graphicFrame>
        <p:nvGraphicFramePr>
          <p:cNvPr id="6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928628134"/>
              </p:ext>
            </p:extLst>
          </p:nvPr>
        </p:nvGraphicFramePr>
        <p:xfrm>
          <a:off x="1876032" y="54591"/>
          <a:ext cx="8728280" cy="5990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2328182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603556"/>
              </p:ext>
            </p:extLst>
          </p:nvPr>
        </p:nvGraphicFramePr>
        <p:xfrm>
          <a:off x="196574" y="1507522"/>
          <a:ext cx="11871860" cy="3163333"/>
        </p:xfrm>
        <a:graphic>
          <a:graphicData uri="http://schemas.openxmlformats.org/drawingml/2006/table">
            <a:tbl>
              <a:tblPr/>
              <a:tblGrid>
                <a:gridCol w="1187186">
                  <a:extLst>
                    <a:ext uri="{9D8B030D-6E8A-4147-A177-3AD203B41FA5}">
                      <a16:colId xmlns="" xmlns:a16="http://schemas.microsoft.com/office/drawing/2014/main" val="3226487353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3077094775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587644917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1090353258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600521155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330406492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2832084405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919067743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3295907396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143386114"/>
                    </a:ext>
                  </a:extLst>
                </a:gridCol>
              </a:tblGrid>
              <a:tr h="321477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 Levels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Operational Support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58001121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Private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City&amp;Bis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Country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UN&amp;MG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Marketing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Finance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Mg. Bur.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85585808"/>
                  </a:ext>
                </a:extLst>
              </a:tr>
              <a:tr h="5529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TON</a:t>
                      </a:r>
                    </a:p>
                  </a:txBody>
                  <a:tcPr marL="11791" marR="11791" marT="117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.../Emile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RICHARD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INGRID + CATHY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.../Emile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Wendie</a:t>
                      </a:r>
                    </a:p>
                  </a:txBody>
                  <a:tcPr marL="11791" marR="11791" marT="117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SIBEL + SAMAR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 HAROLD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Nicolas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CHRISTELLE 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8906447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Fund for Funds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Resarch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Resarch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Global Mgt.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Focus Groups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 - Branding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Planning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Funding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Strategy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EvE Office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06361318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Consultancy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Experts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Experts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R&amp;D, Toolkits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Experts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Website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Recuit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Admin.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Accreditation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 &amp; B sup.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29505372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Education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Countries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Members+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Admin.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Oper.Fin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Process Eng.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Mgt. Team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45871649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CDM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PDD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Events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Job support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Asset Mgt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Scorecard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Key 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95690791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SDG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News &amp; MM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Education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Control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Security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General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98673774"/>
                  </a:ext>
                </a:extLst>
              </a:tr>
              <a:tr h="28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EVS Education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Language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Legal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ICT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ECOIntention</a:t>
                      </a:r>
                      <a:endParaRPr lang="en-US" sz="14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52942329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>
            <a:off x="8416830" y="1678674"/>
            <a:ext cx="1419366" cy="32618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301222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2263" y="450376"/>
            <a:ext cx="5227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Meet the Team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2903667" y="1763405"/>
            <a:ext cx="57113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Harold </a:t>
            </a:r>
            <a:r>
              <a:rPr lang="en-US" sz="2800" dirty="0" err="1"/>
              <a:t>Dhalganjansing</a:t>
            </a:r>
            <a:r>
              <a:rPr lang="en-US" sz="2800" dirty="0"/>
              <a:t> – Lead Link</a:t>
            </a:r>
          </a:p>
          <a:p>
            <a:pPr algn="ctr"/>
            <a:r>
              <a:rPr lang="en-US" sz="2800" dirty="0" err="1"/>
              <a:t>Amrin</a:t>
            </a:r>
            <a:r>
              <a:rPr lang="en-US" sz="2800" dirty="0"/>
              <a:t> Shaikh – Fundraising Administrator</a:t>
            </a:r>
          </a:p>
          <a:p>
            <a:pPr algn="ctr"/>
            <a:r>
              <a:rPr lang="en-US" sz="2800" dirty="0"/>
              <a:t>Cristina </a:t>
            </a:r>
            <a:r>
              <a:rPr lang="en-US" sz="2800" dirty="0" err="1"/>
              <a:t>Stamate</a:t>
            </a:r>
            <a:r>
              <a:rPr lang="en-US" sz="2800" dirty="0"/>
              <a:t> – Fundraising Admin. Assistant</a:t>
            </a:r>
          </a:p>
          <a:p>
            <a:pPr algn="ctr"/>
            <a:r>
              <a:rPr lang="en-US" sz="2800" dirty="0" err="1"/>
              <a:t>Souwie</a:t>
            </a:r>
            <a:r>
              <a:rPr lang="en-US" sz="2800" dirty="0"/>
              <a:t> </a:t>
            </a:r>
            <a:r>
              <a:rPr lang="en-US" sz="2800" dirty="0" err="1"/>
              <a:t>Buis</a:t>
            </a:r>
            <a:r>
              <a:rPr lang="en-US" sz="2800" dirty="0"/>
              <a:t> – Fundraising Admin. Assistant</a:t>
            </a:r>
          </a:p>
          <a:p>
            <a:pPr algn="ctr"/>
            <a:endParaRPr lang="en-US" sz="2800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111505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A04020102020204" pitchFamily="34" charset="0"/>
              </a:rPr>
              <a:t>Finance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8596668" cy="3880773"/>
          </a:xfrm>
        </p:spPr>
        <p:txBody>
          <a:bodyPr>
            <a:normAutofit/>
          </a:bodyPr>
          <a:lstStyle/>
          <a:p>
            <a:r>
              <a:rPr lang="en-US" sz="2800" dirty="0"/>
              <a:t>Start plan 2011 $B</a:t>
            </a:r>
          </a:p>
          <a:p>
            <a:r>
              <a:rPr lang="en-US" sz="2800" dirty="0"/>
              <a:t>2013 Crowd funding</a:t>
            </a:r>
          </a:p>
          <a:p>
            <a:r>
              <a:rPr lang="en-US" sz="2800" dirty="0"/>
              <a:t>2014 plan $T</a:t>
            </a:r>
          </a:p>
          <a:p>
            <a:r>
              <a:rPr lang="en-US" sz="2800" dirty="0"/>
              <a:t>2016 Country Dev. Program $25B</a:t>
            </a:r>
          </a:p>
          <a:p>
            <a:pPr>
              <a:buNone/>
            </a:pPr>
            <a:r>
              <a:rPr lang="en-US" sz="2800" dirty="0"/>
              <a:t>           + 100&amp;Change and $40M 14 Country plan</a:t>
            </a:r>
          </a:p>
          <a:p>
            <a:r>
              <a:rPr lang="en-US" sz="2800" dirty="0"/>
              <a:t> 2017 EU+ plan $2.8B + </a:t>
            </a:r>
            <a:r>
              <a:rPr lang="en-US" sz="2800" b="1" dirty="0"/>
              <a:t>GEF</a:t>
            </a:r>
            <a:r>
              <a:rPr lang="en-US" sz="2800" dirty="0"/>
              <a:t> + HF $4.2B </a:t>
            </a:r>
          </a:p>
          <a:p>
            <a:pPr>
              <a:buNone/>
            </a:pPr>
            <a:r>
              <a:rPr lang="en-US" sz="2800" dirty="0"/>
              <a:t>           + Plan “Amrin”</a:t>
            </a:r>
          </a:p>
          <a:p>
            <a:endParaRPr lang="en-US" sz="2800" dirty="0"/>
          </a:p>
        </p:txBody>
      </p:sp>
      <p:pic>
        <p:nvPicPr>
          <p:cNvPr id="6" name="imag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276" y="6341037"/>
            <a:ext cx="2584814" cy="5169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424915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arp dir="in"/>
      </p:transition>
    </mc:Choice>
    <mc:Fallback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U.N. Global Environment </a:t>
            </a:r>
            <a:r>
              <a:rPr lang="nl-NL" dirty="0" err="1"/>
              <a:t>Facility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198" y="1435864"/>
            <a:ext cx="9893271" cy="4917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276" y="6341037"/>
            <a:ext cx="2584814" cy="5169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6" name="Groep 5"/>
          <p:cNvGrpSpPr/>
          <p:nvPr/>
        </p:nvGrpSpPr>
        <p:grpSpPr>
          <a:xfrm>
            <a:off x="8823307" y="542957"/>
            <a:ext cx="1852544" cy="748146"/>
            <a:chOff x="6270182" y="436082"/>
            <a:chExt cx="1852544" cy="748146"/>
          </a:xfrm>
        </p:grpSpPr>
        <p:sp>
          <p:nvSpPr>
            <p:cNvPr id="7" name="Ovaal 6"/>
            <p:cNvSpPr/>
            <p:nvPr/>
          </p:nvSpPr>
          <p:spPr>
            <a:xfrm>
              <a:off x="6270182" y="436082"/>
              <a:ext cx="783771" cy="748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1.</a:t>
              </a:r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7077697" y="629395"/>
              <a:ext cx="10450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b="1" dirty="0"/>
                <a:t>Check</a:t>
              </a:r>
              <a:endParaRPr lang="nl-NL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1614940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603556"/>
              </p:ext>
            </p:extLst>
          </p:nvPr>
        </p:nvGraphicFramePr>
        <p:xfrm>
          <a:off x="196574" y="1507522"/>
          <a:ext cx="11871860" cy="3163333"/>
        </p:xfrm>
        <a:graphic>
          <a:graphicData uri="http://schemas.openxmlformats.org/drawingml/2006/table">
            <a:tbl>
              <a:tblPr/>
              <a:tblGrid>
                <a:gridCol w="1187186">
                  <a:extLst>
                    <a:ext uri="{9D8B030D-6E8A-4147-A177-3AD203B41FA5}">
                      <a16:colId xmlns="" xmlns:a16="http://schemas.microsoft.com/office/drawing/2014/main" val="3226487353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3077094775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587644917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1090353258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600521155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330406492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2832084405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919067743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3295907396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143386114"/>
                    </a:ext>
                  </a:extLst>
                </a:gridCol>
              </a:tblGrid>
              <a:tr h="321477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 Levels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Operational Support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58001121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Private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City&amp;Bis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Country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UN&amp;MG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Marketing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Finance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Mg. Bur.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85585808"/>
                  </a:ext>
                </a:extLst>
              </a:tr>
              <a:tr h="5529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TON</a:t>
                      </a:r>
                    </a:p>
                  </a:txBody>
                  <a:tcPr marL="11791" marR="11791" marT="117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.../Emile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RICHARD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INGRID + CATHY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.../Emile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Wendie</a:t>
                      </a:r>
                    </a:p>
                  </a:txBody>
                  <a:tcPr marL="11791" marR="11791" marT="117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SIBEL + SAMAR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 HAROLD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Nicolas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CHRISTELLE 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8906447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Fund for Funds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Resarch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Resarch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Global Mgt.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Focus Groups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 - Branding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Planning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Funding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Strategy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EvE Office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06361318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Consultancy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Experts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Experts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R&amp;D, Toolkits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Experts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Website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Recuit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Admin.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Accreditation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 &amp; B sup.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29505372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Education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Countries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Members+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Admin.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Oper.Fin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Process Eng.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Mgt. Team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45871649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CDM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PDD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Events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Job support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Asset Mgt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Scorecard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Key 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95690791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SDG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News &amp; MM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Education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Control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Security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General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98673774"/>
                  </a:ext>
                </a:extLst>
              </a:tr>
              <a:tr h="28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EVS Education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Language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Legal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ICT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ECOIntention</a:t>
                      </a:r>
                      <a:endParaRPr lang="en-US" sz="14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52942329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>
            <a:off x="9617833" y="1671296"/>
            <a:ext cx="1419366" cy="32618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941290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2263" y="450376"/>
            <a:ext cx="5227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Meet the Team</a:t>
            </a:r>
            <a:endParaRPr lang="en-US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2689675" y="2469258"/>
            <a:ext cx="57113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Nicolas </a:t>
            </a:r>
            <a:r>
              <a:rPr lang="en-US" sz="2800" dirty="0" err="1"/>
              <a:t>Gros</a:t>
            </a:r>
            <a:r>
              <a:rPr lang="en-US" sz="2800" dirty="0"/>
              <a:t> de Seta– Lead Link</a:t>
            </a:r>
          </a:p>
          <a:p>
            <a:pPr algn="ctr"/>
            <a:r>
              <a:rPr lang="en-US" sz="2800" dirty="0" err="1"/>
              <a:t>Snuhee</a:t>
            </a:r>
            <a:r>
              <a:rPr lang="en-US" sz="2800" dirty="0"/>
              <a:t> </a:t>
            </a:r>
            <a:r>
              <a:rPr lang="en-US" sz="2800" dirty="0" err="1"/>
              <a:t>Lahiri</a:t>
            </a:r>
            <a:r>
              <a:rPr lang="en-US" sz="2800" dirty="0"/>
              <a:t> – ICT</a:t>
            </a:r>
          </a:p>
          <a:p>
            <a:pPr algn="ctr"/>
            <a:endParaRPr lang="en-US" sz="2800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431419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8740" y="436728"/>
            <a:ext cx="2333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Policy</a:t>
            </a:r>
            <a:endParaRPr lang="en-US" sz="5400" dirty="0"/>
          </a:p>
        </p:txBody>
      </p:sp>
      <p:sp>
        <p:nvSpPr>
          <p:cNvPr id="18" name="Rectangle 17"/>
          <p:cNvSpPr/>
          <p:nvPr/>
        </p:nvSpPr>
        <p:spPr>
          <a:xfrm>
            <a:off x="846491" y="2627373"/>
            <a:ext cx="1603608" cy="132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611966" y="2627372"/>
            <a:ext cx="1603608" cy="132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99691" y="2627371"/>
            <a:ext cx="1603608" cy="132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165166" y="2627370"/>
            <a:ext cx="1603608" cy="132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930641" y="2606899"/>
            <a:ext cx="1603608" cy="132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711396" y="2609690"/>
            <a:ext cx="1603608" cy="132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64856" y="3060760"/>
            <a:ext cx="1555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Strategy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0700" y="3060760"/>
            <a:ext cx="188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Accreditation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1564" y="3060760"/>
            <a:ext cx="188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Process Eng.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348055" y="3060760"/>
            <a:ext cx="188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Scorecard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22317" y="3060760"/>
            <a:ext cx="188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Security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34303" y="3060760"/>
            <a:ext cx="188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ICT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9553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l="1278" t="4102" r="52779" b="11178"/>
          <a:stretch/>
        </p:blipFill>
        <p:spPr>
          <a:xfrm>
            <a:off x="668740" y="0"/>
            <a:ext cx="5568286" cy="5800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l="53078" r="2780" b="1610"/>
          <a:stretch/>
        </p:blipFill>
        <p:spPr>
          <a:xfrm>
            <a:off x="6519137" y="0"/>
            <a:ext cx="5268918" cy="66342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586672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222what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-2540" y="17780"/>
            <a:ext cx="12084685" cy="68243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283290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1capacity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9685" y="-3810"/>
            <a:ext cx="12120880" cy="68446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343102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11brainglobal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-2540" y="17780"/>
            <a:ext cx="12138025" cy="68541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76371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222corpuscallosum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-2540" y="17780"/>
            <a:ext cx="12044045" cy="68008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66725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22selfesteem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435" y="15875"/>
            <a:ext cx="12113895" cy="68408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17299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hematherapy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195" y="-2540"/>
            <a:ext cx="12092940" cy="68287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105400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hematherapy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590" y="12700"/>
            <a:ext cx="12039600" cy="67989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622971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221emotions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445" y="-33655"/>
            <a:ext cx="12119610" cy="68440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86697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23believe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27940" y="17780"/>
            <a:ext cx="12111990" cy="68395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2064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603556"/>
              </p:ext>
            </p:extLst>
          </p:nvPr>
        </p:nvGraphicFramePr>
        <p:xfrm>
          <a:off x="196574" y="1507522"/>
          <a:ext cx="11871860" cy="3163333"/>
        </p:xfrm>
        <a:graphic>
          <a:graphicData uri="http://schemas.openxmlformats.org/drawingml/2006/table">
            <a:tbl>
              <a:tblPr/>
              <a:tblGrid>
                <a:gridCol w="1187186">
                  <a:extLst>
                    <a:ext uri="{9D8B030D-6E8A-4147-A177-3AD203B41FA5}">
                      <a16:colId xmlns="" xmlns:a16="http://schemas.microsoft.com/office/drawing/2014/main" val="3226487353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3077094775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587644917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1090353258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600521155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330406492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2832084405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919067743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3295907396"/>
                    </a:ext>
                  </a:extLst>
                </a:gridCol>
                <a:gridCol w="1187186">
                  <a:extLst>
                    <a:ext uri="{9D8B030D-6E8A-4147-A177-3AD203B41FA5}">
                      <a16:colId xmlns="" xmlns:a16="http://schemas.microsoft.com/office/drawing/2014/main" val="143386114"/>
                    </a:ext>
                  </a:extLst>
                </a:gridCol>
              </a:tblGrid>
              <a:tr h="321477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 Levels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Operational Support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58001121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Private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City&amp;Bis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Country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UN&amp;MG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Marketing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Finance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Mg. Bur.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85585808"/>
                  </a:ext>
                </a:extLst>
              </a:tr>
              <a:tr h="5529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TON</a:t>
                      </a:r>
                    </a:p>
                  </a:txBody>
                  <a:tcPr marL="11791" marR="11791" marT="117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.../Emile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RICHARD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INGRID + CATHY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.../Emile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Wendie</a:t>
                      </a:r>
                    </a:p>
                  </a:txBody>
                  <a:tcPr marL="11791" marR="11791" marT="117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SIBEL + SAMAR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 HAROLD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Nicolas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CHRISTELLE </a:t>
                      </a:r>
                    </a:p>
                  </a:txBody>
                  <a:tcPr marL="11791" marR="11791" marT="117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8906447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Fund for Funds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Resarch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Resarch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Global Mgt.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Focus Groups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 - Branding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Planning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Funding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Strategy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EvE Office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06361318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Consultancy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Experts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Experts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R&amp;D, Toolkits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Experts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Website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Recuit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Admin.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Accreditation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 &amp; B sup.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29505372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Education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Countries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Members+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Admin.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Oper.Fin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Process Eng.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Mgt. Team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45871649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CDM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PDD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Events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Job support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Asset Mgt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Scorecard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Key 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95690791"/>
                  </a:ext>
                </a:extLst>
              </a:tr>
              <a:tr h="3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SDG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News &amp; MM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Education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Control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Security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General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98673774"/>
                  </a:ext>
                </a:extLst>
              </a:tr>
              <a:tr h="28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Projects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EVS Education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Language</a:t>
                      </a:r>
                    </a:p>
                  </a:txBody>
                  <a:tcPr marL="11791" marR="11791" marT="117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Legal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ICT</a:t>
                      </a: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ECOIntention</a:t>
                      </a:r>
                      <a:endParaRPr lang="en-US" sz="14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791" marR="11791" marT="117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52942329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>
            <a:off x="10681075" y="1739533"/>
            <a:ext cx="1396621" cy="32964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8192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19995" t="11613" r="25301" b="15289"/>
          <a:stretch/>
        </p:blipFill>
        <p:spPr>
          <a:xfrm>
            <a:off x="2504691" y="614150"/>
            <a:ext cx="6660108" cy="50223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04150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896185"/>
            <a:ext cx="4645555" cy="9144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2263" y="450376"/>
            <a:ext cx="5227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Meet the Team</a:t>
            </a:r>
            <a:endParaRPr lang="en-US" sz="5400" dirty="0"/>
          </a:p>
        </p:txBody>
      </p:sp>
      <p:sp>
        <p:nvSpPr>
          <p:cNvPr id="8" name="TextBox 7"/>
          <p:cNvSpPr txBox="1"/>
          <p:nvPr/>
        </p:nvSpPr>
        <p:spPr>
          <a:xfrm>
            <a:off x="626023" y="2977487"/>
            <a:ext cx="5227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Objectives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632276" y="3786513"/>
            <a:ext cx="7950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 grow the department </a:t>
            </a:r>
          </a:p>
          <a:p>
            <a:r>
              <a:rPr lang="en-US" sz="2800" dirty="0"/>
              <a:t>To create a work plan for the management bureau</a:t>
            </a:r>
          </a:p>
          <a:p>
            <a:r>
              <a:rPr lang="en-US" sz="2800" dirty="0"/>
              <a:t>To implement guidelines starting the new year</a:t>
            </a:r>
          </a:p>
          <a:p>
            <a:r>
              <a:rPr lang="en-US" sz="2800" dirty="0"/>
              <a:t>To look for new people to join the circle</a:t>
            </a:r>
          </a:p>
          <a:p>
            <a:r>
              <a:rPr lang="en-US" sz="2800" dirty="0"/>
              <a:t>The process structuring the circle is in progress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5678" y="1546054"/>
            <a:ext cx="571137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Christelle</a:t>
            </a:r>
            <a:r>
              <a:rPr lang="en-US" sz="2800" dirty="0"/>
              <a:t> </a:t>
            </a:r>
            <a:r>
              <a:rPr lang="en-US" sz="2800" dirty="0" err="1"/>
              <a:t>Doumit</a:t>
            </a:r>
            <a:r>
              <a:rPr lang="en-US" sz="2800" dirty="0"/>
              <a:t> – Lead Link</a:t>
            </a:r>
          </a:p>
          <a:p>
            <a:pPr algn="ctr"/>
            <a:r>
              <a:rPr lang="en-US" sz="2800" dirty="0"/>
              <a:t>Nadia </a:t>
            </a:r>
            <a:r>
              <a:rPr lang="en-US" sz="2800" dirty="0" err="1"/>
              <a:t>Almouji</a:t>
            </a:r>
            <a:r>
              <a:rPr lang="en-US" sz="2800" dirty="0"/>
              <a:t> – </a:t>
            </a:r>
            <a:r>
              <a:rPr lang="en-US" sz="2800" dirty="0" err="1"/>
              <a:t>EvE</a:t>
            </a:r>
            <a:r>
              <a:rPr lang="en-US" sz="2800" dirty="0"/>
              <a:t> office</a:t>
            </a:r>
          </a:p>
          <a:p>
            <a:pPr algn="ctr"/>
            <a:r>
              <a:rPr lang="en-GB" sz="2800" dirty="0"/>
              <a:t>Jacqueline </a:t>
            </a:r>
            <a:r>
              <a:rPr lang="en-GB" sz="2800" dirty="0" err="1"/>
              <a:t>Odongo</a:t>
            </a:r>
            <a:r>
              <a:rPr lang="en-GB" sz="2800" dirty="0"/>
              <a:t>- General</a:t>
            </a:r>
            <a:endParaRPr lang="en-US" sz="2800" dirty="0"/>
          </a:p>
          <a:p>
            <a:pPr algn="ctr"/>
            <a:endParaRPr lang="en-US" sz="2800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29383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E575AC4A-381F-4053-9AF6-21550CB6ACD7}"/>
              </a:ext>
            </a:extLst>
          </p:cNvPr>
          <p:cNvSpPr/>
          <p:nvPr/>
        </p:nvSpPr>
        <p:spPr>
          <a:xfrm>
            <a:off x="8361732" y="2591727"/>
            <a:ext cx="983638" cy="9325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E575AC4A-381F-4053-9AF6-21550CB6ACD7}"/>
              </a:ext>
            </a:extLst>
          </p:cNvPr>
          <p:cNvSpPr/>
          <p:nvPr/>
        </p:nvSpPr>
        <p:spPr>
          <a:xfrm>
            <a:off x="7684454" y="934097"/>
            <a:ext cx="983638" cy="9325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B29D3A98-1E65-4B01-8B8A-79AD9CE6281F}"/>
              </a:ext>
            </a:extLst>
          </p:cNvPr>
          <p:cNvSpPr/>
          <p:nvPr/>
        </p:nvSpPr>
        <p:spPr>
          <a:xfrm>
            <a:off x="2477496" y="3739823"/>
            <a:ext cx="983638" cy="9325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66767B65-5D02-403A-8927-D7CD7883C861}"/>
              </a:ext>
            </a:extLst>
          </p:cNvPr>
          <p:cNvSpPr/>
          <p:nvPr/>
        </p:nvSpPr>
        <p:spPr>
          <a:xfrm>
            <a:off x="3605740" y="613821"/>
            <a:ext cx="983638" cy="9325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2BFE6F94-2719-45C6-AD4D-93C7E5925083}"/>
              </a:ext>
            </a:extLst>
          </p:cNvPr>
          <p:cNvSpPr/>
          <p:nvPr/>
        </p:nvSpPr>
        <p:spPr>
          <a:xfrm>
            <a:off x="3915004" y="5000500"/>
            <a:ext cx="983638" cy="9325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2B875D2-67B3-4BF5-9E28-8422C3D67C1F}"/>
              </a:ext>
            </a:extLst>
          </p:cNvPr>
          <p:cNvSpPr/>
          <p:nvPr/>
        </p:nvSpPr>
        <p:spPr>
          <a:xfrm>
            <a:off x="7869912" y="4421744"/>
            <a:ext cx="983638" cy="9325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05B7F66C-6988-4D0A-963F-2EBAA6996AE1}"/>
              </a:ext>
            </a:extLst>
          </p:cNvPr>
          <p:cNvSpPr/>
          <p:nvPr/>
        </p:nvSpPr>
        <p:spPr>
          <a:xfrm rot="1911134">
            <a:off x="2450099" y="2065912"/>
            <a:ext cx="983638" cy="9325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4F0E3942-A6E7-4EDF-903F-5427549DAD4E}"/>
              </a:ext>
            </a:extLst>
          </p:cNvPr>
          <p:cNvSpPr/>
          <p:nvPr/>
        </p:nvSpPr>
        <p:spPr>
          <a:xfrm>
            <a:off x="6007068" y="5244422"/>
            <a:ext cx="983638" cy="9325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E575AC4A-381F-4053-9AF6-21550CB6ACD7}"/>
              </a:ext>
            </a:extLst>
          </p:cNvPr>
          <p:cNvSpPr/>
          <p:nvPr/>
        </p:nvSpPr>
        <p:spPr>
          <a:xfrm>
            <a:off x="5680896" y="342155"/>
            <a:ext cx="983638" cy="9325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21BA93F4-E4C5-4422-B4E4-9EA93CE9977B}"/>
              </a:ext>
            </a:extLst>
          </p:cNvPr>
          <p:cNvSpPr/>
          <p:nvPr/>
        </p:nvSpPr>
        <p:spPr>
          <a:xfrm>
            <a:off x="5515249" y="2808773"/>
            <a:ext cx="983638" cy="9325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Curved Left 14">
            <a:extLst>
              <a:ext uri="{FF2B5EF4-FFF2-40B4-BE49-F238E27FC236}">
                <a16:creationId xmlns="" xmlns:a16="http://schemas.microsoft.com/office/drawing/2014/main" id="{14274879-ABDB-4D6C-B124-F2DAD595F73D}"/>
              </a:ext>
            </a:extLst>
          </p:cNvPr>
          <p:cNvSpPr/>
          <p:nvPr/>
        </p:nvSpPr>
        <p:spPr>
          <a:xfrm rot="5400000">
            <a:off x="5019171" y="1463126"/>
            <a:ext cx="1715692" cy="5009507"/>
          </a:xfrm>
          <a:prstGeom prst="curved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CC1ACF7-6575-4851-8B7B-A5706F1CAB86}"/>
              </a:ext>
            </a:extLst>
          </p:cNvPr>
          <p:cNvSpPr txBox="1"/>
          <p:nvPr/>
        </p:nvSpPr>
        <p:spPr>
          <a:xfrm>
            <a:off x="6073075" y="5511055"/>
            <a:ext cx="956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Country</a:t>
            </a: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C22F310-81D2-483C-A7C2-06435B9371DD}"/>
              </a:ext>
            </a:extLst>
          </p:cNvPr>
          <p:cNvSpPr txBox="1"/>
          <p:nvPr/>
        </p:nvSpPr>
        <p:spPr>
          <a:xfrm>
            <a:off x="7917240" y="4513074"/>
            <a:ext cx="1065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City &amp; Business</a:t>
            </a: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9A7A5F7-D1A0-4B5D-AA6E-0ED3C04330C4}"/>
              </a:ext>
            </a:extLst>
          </p:cNvPr>
          <p:cNvSpPr txBox="1"/>
          <p:nvPr/>
        </p:nvSpPr>
        <p:spPr>
          <a:xfrm>
            <a:off x="8470916" y="2903677"/>
            <a:ext cx="1005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Private</a:t>
            </a:r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DB6967E-FD4C-4A57-A140-646FD6760BF6}"/>
              </a:ext>
            </a:extLst>
          </p:cNvPr>
          <p:cNvSpPr txBox="1"/>
          <p:nvPr/>
        </p:nvSpPr>
        <p:spPr>
          <a:xfrm>
            <a:off x="5604121" y="2961020"/>
            <a:ext cx="9929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Mgt</a:t>
            </a:r>
            <a:r>
              <a:rPr lang="en-US" b="1" dirty="0">
                <a:solidFill>
                  <a:schemeClr val="bg1"/>
                </a:solidFill>
              </a:rPr>
              <a:t> Bureau</a:t>
            </a: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F5D2720-9812-4A5F-BD8C-10DB0D44C9E4}"/>
              </a:ext>
            </a:extLst>
          </p:cNvPr>
          <p:cNvSpPr txBox="1"/>
          <p:nvPr/>
        </p:nvSpPr>
        <p:spPr>
          <a:xfrm>
            <a:off x="3876395" y="5244422"/>
            <a:ext cx="1192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UN &amp; MG</a:t>
            </a:r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265DD2C-BCD6-4CE6-BB02-9F237B694644}"/>
              </a:ext>
            </a:extLst>
          </p:cNvPr>
          <p:cNvSpPr txBox="1"/>
          <p:nvPr/>
        </p:nvSpPr>
        <p:spPr>
          <a:xfrm>
            <a:off x="2691434" y="2386861"/>
            <a:ext cx="605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HR</a:t>
            </a:r>
            <a:endParaRPr lang="en-US" sz="12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B58A1D4-D55D-478F-96A2-B06A07565994}"/>
              </a:ext>
            </a:extLst>
          </p:cNvPr>
          <p:cNvSpPr txBox="1"/>
          <p:nvPr/>
        </p:nvSpPr>
        <p:spPr>
          <a:xfrm>
            <a:off x="2450099" y="4026032"/>
            <a:ext cx="140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Marketing</a:t>
            </a:r>
          </a:p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136E2D7-BB8F-4FD8-8CA4-53F721211E09}"/>
              </a:ext>
            </a:extLst>
          </p:cNvPr>
          <p:cNvSpPr txBox="1"/>
          <p:nvPr/>
        </p:nvSpPr>
        <p:spPr>
          <a:xfrm>
            <a:off x="3605740" y="896711"/>
            <a:ext cx="975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Finance</a:t>
            </a:r>
          </a:p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61EE517-CF3B-49B5-9254-8EBFE0737674}"/>
              </a:ext>
            </a:extLst>
          </p:cNvPr>
          <p:cNvSpPr txBox="1"/>
          <p:nvPr/>
        </p:nvSpPr>
        <p:spPr>
          <a:xfrm>
            <a:off x="5807046" y="565454"/>
            <a:ext cx="783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Policy</a:t>
            </a:r>
            <a:endParaRPr lang="en-US" sz="12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7DF83B1-DA46-4DA8-AE17-0B6EBB2894E5}"/>
              </a:ext>
            </a:extLst>
          </p:cNvPr>
          <p:cNvSpPr txBox="1"/>
          <p:nvPr/>
        </p:nvSpPr>
        <p:spPr>
          <a:xfrm>
            <a:off x="7762512" y="1227587"/>
            <a:ext cx="1091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Services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9998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8740" y="436728"/>
            <a:ext cx="628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Management Bureau</a:t>
            </a:r>
            <a:endParaRPr lang="en-US" sz="5400" dirty="0"/>
          </a:p>
        </p:txBody>
      </p:sp>
      <p:sp>
        <p:nvSpPr>
          <p:cNvPr id="18" name="Rectangle 17"/>
          <p:cNvSpPr/>
          <p:nvPr/>
        </p:nvSpPr>
        <p:spPr>
          <a:xfrm>
            <a:off x="846491" y="2627373"/>
            <a:ext cx="1603608" cy="132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611966" y="2627372"/>
            <a:ext cx="1603608" cy="132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99691" y="2627371"/>
            <a:ext cx="1603608" cy="132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165166" y="2627370"/>
            <a:ext cx="1603608" cy="132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930641" y="2606899"/>
            <a:ext cx="1603608" cy="132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711396" y="2609690"/>
            <a:ext cx="1603608" cy="132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64856" y="3060760"/>
            <a:ext cx="1555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chemeClr val="bg1"/>
                </a:solidFill>
              </a:rPr>
              <a:t>EvE</a:t>
            </a:r>
            <a:r>
              <a:rPr lang="en-GB" sz="2000" b="1" dirty="0">
                <a:solidFill>
                  <a:schemeClr val="bg1"/>
                </a:solidFill>
              </a:rPr>
              <a:t> office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0700" y="3060760"/>
            <a:ext cx="188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C&amp;B Support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1564" y="3060760"/>
            <a:ext cx="188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Mgt. Team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257992" y="3060760"/>
            <a:ext cx="188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Key partners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22317" y="3060760"/>
            <a:ext cx="188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General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11396" y="3060760"/>
            <a:ext cx="188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chemeClr val="bg1"/>
                </a:solidFill>
              </a:rPr>
              <a:t>ECOintention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5895" y="942002"/>
            <a:ext cx="6523557" cy="53538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88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72877" y="2579427"/>
            <a:ext cx="51452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/>
              <a:t>Q&amp;A</a:t>
            </a:r>
            <a:endParaRPr lang="en-US" sz="6600" b="1" dirty="0"/>
          </a:p>
        </p:txBody>
      </p:sp>
    </p:spTree>
    <p:extLst>
      <p:ext uri="{BB962C8B-B14F-4D97-AF65-F5344CB8AC3E}">
        <p14:creationId xmlns="" xmlns:p14="http://schemas.microsoft.com/office/powerpoint/2010/main" val="2340327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23believe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27940" y="17780"/>
            <a:ext cx="12111990" cy="68395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304189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14366" t="3238" r="10714" b="8682"/>
          <a:stretch/>
        </p:blipFill>
        <p:spPr>
          <a:xfrm>
            <a:off x="2606721" y="724642"/>
            <a:ext cx="7335748" cy="4872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86523" y="1072474"/>
            <a:ext cx="5523455" cy="19265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2453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22" y="5719723"/>
            <a:ext cx="4645555" cy="9144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74" y="657569"/>
            <a:ext cx="4797075" cy="48770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23143" y="5534595"/>
            <a:ext cx="6373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Emile Van Essen</a:t>
            </a:r>
          </a:p>
        </p:txBody>
      </p:sp>
    </p:spTree>
    <p:extLst>
      <p:ext uri="{BB962C8B-B14F-4D97-AF65-F5344CB8AC3E}">
        <p14:creationId xmlns="" xmlns:p14="http://schemas.microsoft.com/office/powerpoint/2010/main" val="1841216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1961</TotalTime>
  <Words>3281</Words>
  <Application>Microsoft Office PowerPoint</Application>
  <PresentationFormat>Custom</PresentationFormat>
  <Paragraphs>1349</Paragraphs>
  <Slides>85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Office Theme</vt:lpstr>
      <vt:lpstr>Welcome to World Sustainability Fund General Assembly Meeting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 Climate &amp; Social Economic Solutions </vt:lpstr>
      <vt:lpstr>Slide 14</vt:lpstr>
      <vt:lpstr>WSF 200 Country Program, sample</vt:lpstr>
      <vt:lpstr>WSF – CDM &amp; SDG ORGANIZATION</vt:lpstr>
      <vt:lpstr>Slide 17</vt:lpstr>
      <vt:lpstr>Holacracy - Tactical &amp; Governance Meetings</vt:lpstr>
      <vt:lpstr>Slide 19</vt:lpstr>
      <vt:lpstr>Theory U</vt:lpstr>
      <vt:lpstr>Where we are now in the process</vt:lpstr>
      <vt:lpstr>Mind, heart, Body  reflection </vt:lpstr>
      <vt:lpstr>Board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Building out the Countries After the Brochure is Finished</vt:lpstr>
      <vt:lpstr>Understand the Clear Priorities and  Urgent Countries</vt:lpstr>
      <vt:lpstr>COUNTRY DEVELOPMENT PROCESS </vt:lpstr>
      <vt:lpstr>IMPROVEMENTS WE NEED TO MAKE</vt:lpstr>
      <vt:lpstr>COUNTRIES IN THE PIPELINE</vt:lpstr>
      <vt:lpstr>Slide 45</vt:lpstr>
      <vt:lpstr>Slide 46</vt:lpstr>
      <vt:lpstr>United Nations &amp; Major Groups</vt:lpstr>
      <vt:lpstr>U.N. MAJOR GROUPS</vt:lpstr>
      <vt:lpstr>Global Structures </vt:lpstr>
      <vt:lpstr>Slide 50</vt:lpstr>
      <vt:lpstr>Slide 51</vt:lpstr>
      <vt:lpstr>Theme: “A WAY FORWARD….”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Finance</vt:lpstr>
      <vt:lpstr>U.N. Global Environment Facility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World Sustainability Fund General Assembly Meeting</dc:title>
  <dc:creator>Lenovo</dc:creator>
  <cp:lastModifiedBy>WSF Emile</cp:lastModifiedBy>
  <cp:revision>138</cp:revision>
  <dcterms:created xsi:type="dcterms:W3CDTF">2017-11-29T18:16:15Z</dcterms:created>
  <dcterms:modified xsi:type="dcterms:W3CDTF">2017-12-19T16:52:17Z</dcterms:modified>
</cp:coreProperties>
</file>